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9" r:id="rId2"/>
    <p:sldId id="257" r:id="rId3"/>
    <p:sldId id="258" r:id="rId4"/>
    <p:sldId id="259" r:id="rId5"/>
    <p:sldId id="261" r:id="rId6"/>
    <p:sldId id="260" r:id="rId7"/>
    <p:sldId id="264" r:id="rId8"/>
    <p:sldId id="265" r:id="rId9"/>
    <p:sldId id="262" r:id="rId10"/>
    <p:sldId id="263" r:id="rId11"/>
    <p:sldId id="266" r:id="rId12"/>
    <p:sldId id="267" r:id="rId13"/>
    <p:sldId id="268" r:id="rId14"/>
    <p:sldId id="276" r:id="rId15"/>
    <p:sldId id="269" r:id="rId16"/>
    <p:sldId id="270" r:id="rId17"/>
    <p:sldId id="271" r:id="rId18"/>
    <p:sldId id="273" r:id="rId19"/>
    <p:sldId id="272" r:id="rId20"/>
    <p:sldId id="274" r:id="rId21"/>
    <p:sldId id="275" r:id="rId22"/>
    <p:sldId id="277" r:id="rId23"/>
    <p:sldId id="278" r:id="rId24"/>
    <p:sldId id="280" r:id="rId25"/>
    <p:sldId id="287" r:id="rId26"/>
    <p:sldId id="286" r:id="rId27"/>
    <p:sldId id="288" r:id="rId28"/>
    <p:sldId id="289" r:id="rId29"/>
    <p:sldId id="29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CEF"/>
    <a:srgbClr val="F2F3F5"/>
    <a:srgbClr val="E8EAEC"/>
    <a:srgbClr val="EDEFF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FC5441-7CA5-416B-96F1-08AC9F7FB0F3}" type="datetimeFigureOut">
              <a:rPr lang="en-CA" smtClean="0"/>
              <a:t>2021-10-18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41E36D-9A82-428C-B62F-3AA61C434B22}" type="slidenum">
              <a:rPr lang="en-CA" smtClean="0"/>
              <a:t>‹#›</a:t>
            </a:fld>
            <a:endParaRPr lang="en-CA"/>
          </a:p>
        </p:txBody>
      </p:sp>
    </p:spTree>
    <p:extLst>
      <p:ext uri="{BB962C8B-B14F-4D97-AF65-F5344CB8AC3E}">
        <p14:creationId xmlns:p14="http://schemas.microsoft.com/office/powerpoint/2010/main" val="1149304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FBFC0-4DBA-4B57-AAC3-4E7777CB66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E5547CA-615C-47CF-A32D-3787B79E57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2F14ED4-2581-45AC-A99A-9FD2865E1CE9}"/>
              </a:ext>
            </a:extLst>
          </p:cNvPr>
          <p:cNvSpPr>
            <a:spLocks noGrp="1"/>
          </p:cNvSpPr>
          <p:nvPr>
            <p:ph type="dt" sz="half" idx="10"/>
          </p:nvPr>
        </p:nvSpPr>
        <p:spPr/>
        <p:txBody>
          <a:bodyPr/>
          <a:lstStyle/>
          <a:p>
            <a:fld id="{DB30639E-3B29-4AB2-859B-639208BCF742}" type="datetimeFigureOut">
              <a:rPr lang="en-CA" smtClean="0"/>
              <a:t>2021-10-18</a:t>
            </a:fld>
            <a:endParaRPr lang="en-CA"/>
          </a:p>
        </p:txBody>
      </p:sp>
      <p:sp>
        <p:nvSpPr>
          <p:cNvPr id="5" name="Footer Placeholder 4">
            <a:extLst>
              <a:ext uri="{FF2B5EF4-FFF2-40B4-BE49-F238E27FC236}">
                <a16:creationId xmlns:a16="http://schemas.microsoft.com/office/drawing/2014/main" id="{029C0373-65D4-4603-B1DD-095912CDA2B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07182B9-C08A-4438-B10E-B498EE212F42}"/>
              </a:ext>
            </a:extLst>
          </p:cNvPr>
          <p:cNvSpPr>
            <a:spLocks noGrp="1"/>
          </p:cNvSpPr>
          <p:nvPr>
            <p:ph type="sldNum" sz="quarter" idx="12"/>
          </p:nvPr>
        </p:nvSpPr>
        <p:spPr/>
        <p:txBody>
          <a:bodyPr/>
          <a:lstStyle/>
          <a:p>
            <a:fld id="{61BC1CC4-0D89-4687-8B37-BB7F4F351E13}" type="slidenum">
              <a:rPr lang="en-CA" smtClean="0"/>
              <a:t>‹#›</a:t>
            </a:fld>
            <a:endParaRPr lang="en-CA"/>
          </a:p>
        </p:txBody>
      </p:sp>
    </p:spTree>
    <p:extLst>
      <p:ext uri="{BB962C8B-B14F-4D97-AF65-F5344CB8AC3E}">
        <p14:creationId xmlns:p14="http://schemas.microsoft.com/office/powerpoint/2010/main" val="4185769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5D1AB-C5B6-4779-A9DD-B1D7A8305BA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16084D1-CF61-4F87-B44E-0E71176912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A0B7D0F-58BA-44FC-A953-F661574E3070}"/>
              </a:ext>
            </a:extLst>
          </p:cNvPr>
          <p:cNvSpPr>
            <a:spLocks noGrp="1"/>
          </p:cNvSpPr>
          <p:nvPr>
            <p:ph type="dt" sz="half" idx="10"/>
          </p:nvPr>
        </p:nvSpPr>
        <p:spPr/>
        <p:txBody>
          <a:bodyPr/>
          <a:lstStyle/>
          <a:p>
            <a:fld id="{DB30639E-3B29-4AB2-859B-639208BCF742}" type="datetimeFigureOut">
              <a:rPr lang="en-CA" smtClean="0"/>
              <a:t>2021-10-18</a:t>
            </a:fld>
            <a:endParaRPr lang="en-CA"/>
          </a:p>
        </p:txBody>
      </p:sp>
      <p:sp>
        <p:nvSpPr>
          <p:cNvPr id="5" name="Footer Placeholder 4">
            <a:extLst>
              <a:ext uri="{FF2B5EF4-FFF2-40B4-BE49-F238E27FC236}">
                <a16:creationId xmlns:a16="http://schemas.microsoft.com/office/drawing/2014/main" id="{A58CEAFB-10E6-4037-AC6A-85AD3CB0B9E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CE439D2-652D-4BFA-97D1-26B88B70DE3A}"/>
              </a:ext>
            </a:extLst>
          </p:cNvPr>
          <p:cNvSpPr>
            <a:spLocks noGrp="1"/>
          </p:cNvSpPr>
          <p:nvPr>
            <p:ph type="sldNum" sz="quarter" idx="12"/>
          </p:nvPr>
        </p:nvSpPr>
        <p:spPr/>
        <p:txBody>
          <a:bodyPr/>
          <a:lstStyle/>
          <a:p>
            <a:fld id="{61BC1CC4-0D89-4687-8B37-BB7F4F351E13}" type="slidenum">
              <a:rPr lang="en-CA" smtClean="0"/>
              <a:t>‹#›</a:t>
            </a:fld>
            <a:endParaRPr lang="en-CA"/>
          </a:p>
        </p:txBody>
      </p:sp>
    </p:spTree>
    <p:extLst>
      <p:ext uri="{BB962C8B-B14F-4D97-AF65-F5344CB8AC3E}">
        <p14:creationId xmlns:p14="http://schemas.microsoft.com/office/powerpoint/2010/main" val="3669013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8A3491-0511-44BE-9E9B-9FADAC41BD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CA535C6-3FA7-4143-9A16-F2AB754640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DC1D497-8F69-4C98-8BC2-A76993F38648}"/>
              </a:ext>
            </a:extLst>
          </p:cNvPr>
          <p:cNvSpPr>
            <a:spLocks noGrp="1"/>
          </p:cNvSpPr>
          <p:nvPr>
            <p:ph type="dt" sz="half" idx="10"/>
          </p:nvPr>
        </p:nvSpPr>
        <p:spPr/>
        <p:txBody>
          <a:bodyPr/>
          <a:lstStyle/>
          <a:p>
            <a:fld id="{DB30639E-3B29-4AB2-859B-639208BCF742}" type="datetimeFigureOut">
              <a:rPr lang="en-CA" smtClean="0"/>
              <a:t>2021-10-18</a:t>
            </a:fld>
            <a:endParaRPr lang="en-CA"/>
          </a:p>
        </p:txBody>
      </p:sp>
      <p:sp>
        <p:nvSpPr>
          <p:cNvPr id="5" name="Footer Placeholder 4">
            <a:extLst>
              <a:ext uri="{FF2B5EF4-FFF2-40B4-BE49-F238E27FC236}">
                <a16:creationId xmlns:a16="http://schemas.microsoft.com/office/drawing/2014/main" id="{A9D33DA9-7CB9-4E8D-A269-CBD5562F269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600B74F-6F4C-42F1-97A6-5092BE9168EF}"/>
              </a:ext>
            </a:extLst>
          </p:cNvPr>
          <p:cNvSpPr>
            <a:spLocks noGrp="1"/>
          </p:cNvSpPr>
          <p:nvPr>
            <p:ph type="sldNum" sz="quarter" idx="12"/>
          </p:nvPr>
        </p:nvSpPr>
        <p:spPr/>
        <p:txBody>
          <a:bodyPr/>
          <a:lstStyle/>
          <a:p>
            <a:fld id="{61BC1CC4-0D89-4687-8B37-BB7F4F351E13}" type="slidenum">
              <a:rPr lang="en-CA" smtClean="0"/>
              <a:t>‹#›</a:t>
            </a:fld>
            <a:endParaRPr lang="en-CA"/>
          </a:p>
        </p:txBody>
      </p:sp>
    </p:spTree>
    <p:extLst>
      <p:ext uri="{BB962C8B-B14F-4D97-AF65-F5344CB8AC3E}">
        <p14:creationId xmlns:p14="http://schemas.microsoft.com/office/powerpoint/2010/main" val="374294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9F5A-A93A-4808-9617-0C2C0A67BA1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3954960-4B6C-4D5E-B2F5-1A37A2D8D2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A679783-F4A6-4398-93B3-7DB0BDB65465}"/>
              </a:ext>
            </a:extLst>
          </p:cNvPr>
          <p:cNvSpPr>
            <a:spLocks noGrp="1"/>
          </p:cNvSpPr>
          <p:nvPr>
            <p:ph type="dt" sz="half" idx="10"/>
          </p:nvPr>
        </p:nvSpPr>
        <p:spPr/>
        <p:txBody>
          <a:bodyPr/>
          <a:lstStyle/>
          <a:p>
            <a:fld id="{DB30639E-3B29-4AB2-859B-639208BCF742}" type="datetimeFigureOut">
              <a:rPr lang="en-CA" smtClean="0"/>
              <a:t>2021-10-18</a:t>
            </a:fld>
            <a:endParaRPr lang="en-CA"/>
          </a:p>
        </p:txBody>
      </p:sp>
      <p:sp>
        <p:nvSpPr>
          <p:cNvPr id="5" name="Footer Placeholder 4">
            <a:extLst>
              <a:ext uri="{FF2B5EF4-FFF2-40B4-BE49-F238E27FC236}">
                <a16:creationId xmlns:a16="http://schemas.microsoft.com/office/drawing/2014/main" id="{DA5D0615-5390-4188-AF26-A837EF61D9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2BFFAB4-D350-4F82-B608-B2038D53F3A9}"/>
              </a:ext>
            </a:extLst>
          </p:cNvPr>
          <p:cNvSpPr>
            <a:spLocks noGrp="1"/>
          </p:cNvSpPr>
          <p:nvPr>
            <p:ph type="sldNum" sz="quarter" idx="12"/>
          </p:nvPr>
        </p:nvSpPr>
        <p:spPr/>
        <p:txBody>
          <a:bodyPr/>
          <a:lstStyle/>
          <a:p>
            <a:fld id="{61BC1CC4-0D89-4687-8B37-BB7F4F351E13}" type="slidenum">
              <a:rPr lang="en-CA" smtClean="0"/>
              <a:t>‹#›</a:t>
            </a:fld>
            <a:endParaRPr lang="en-CA"/>
          </a:p>
        </p:txBody>
      </p:sp>
    </p:spTree>
    <p:extLst>
      <p:ext uri="{BB962C8B-B14F-4D97-AF65-F5344CB8AC3E}">
        <p14:creationId xmlns:p14="http://schemas.microsoft.com/office/powerpoint/2010/main" val="2766945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DC157-2EEB-4986-89CD-6E2742047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53E1389-8A30-4CF5-8647-B40E75819F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591757-F7FE-46F8-9B50-A04EC260F78D}"/>
              </a:ext>
            </a:extLst>
          </p:cNvPr>
          <p:cNvSpPr>
            <a:spLocks noGrp="1"/>
          </p:cNvSpPr>
          <p:nvPr>
            <p:ph type="dt" sz="half" idx="10"/>
          </p:nvPr>
        </p:nvSpPr>
        <p:spPr/>
        <p:txBody>
          <a:bodyPr/>
          <a:lstStyle/>
          <a:p>
            <a:fld id="{DB30639E-3B29-4AB2-859B-639208BCF742}" type="datetimeFigureOut">
              <a:rPr lang="en-CA" smtClean="0"/>
              <a:t>2021-10-18</a:t>
            </a:fld>
            <a:endParaRPr lang="en-CA"/>
          </a:p>
        </p:txBody>
      </p:sp>
      <p:sp>
        <p:nvSpPr>
          <p:cNvPr id="5" name="Footer Placeholder 4">
            <a:extLst>
              <a:ext uri="{FF2B5EF4-FFF2-40B4-BE49-F238E27FC236}">
                <a16:creationId xmlns:a16="http://schemas.microsoft.com/office/drawing/2014/main" id="{BC3A75C9-EC58-4C90-BFF2-BE023258413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984EA42-C73B-44B3-B317-D417F65404BC}"/>
              </a:ext>
            </a:extLst>
          </p:cNvPr>
          <p:cNvSpPr>
            <a:spLocks noGrp="1"/>
          </p:cNvSpPr>
          <p:nvPr>
            <p:ph type="sldNum" sz="quarter" idx="12"/>
          </p:nvPr>
        </p:nvSpPr>
        <p:spPr/>
        <p:txBody>
          <a:bodyPr/>
          <a:lstStyle/>
          <a:p>
            <a:fld id="{61BC1CC4-0D89-4687-8B37-BB7F4F351E13}" type="slidenum">
              <a:rPr lang="en-CA" smtClean="0"/>
              <a:t>‹#›</a:t>
            </a:fld>
            <a:endParaRPr lang="en-CA"/>
          </a:p>
        </p:txBody>
      </p:sp>
    </p:spTree>
    <p:extLst>
      <p:ext uri="{BB962C8B-B14F-4D97-AF65-F5344CB8AC3E}">
        <p14:creationId xmlns:p14="http://schemas.microsoft.com/office/powerpoint/2010/main" val="2975711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6B9F1-138B-4C07-9DB4-616CE482CAA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CD82B81-5690-4A8D-9AAB-E31458810B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164BF98-591B-4A39-9DB1-B65DAADC69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206A166-76FD-4E70-99C3-81870CD55E04}"/>
              </a:ext>
            </a:extLst>
          </p:cNvPr>
          <p:cNvSpPr>
            <a:spLocks noGrp="1"/>
          </p:cNvSpPr>
          <p:nvPr>
            <p:ph type="dt" sz="half" idx="10"/>
          </p:nvPr>
        </p:nvSpPr>
        <p:spPr/>
        <p:txBody>
          <a:bodyPr/>
          <a:lstStyle/>
          <a:p>
            <a:fld id="{DB30639E-3B29-4AB2-859B-639208BCF742}" type="datetimeFigureOut">
              <a:rPr lang="en-CA" smtClean="0"/>
              <a:t>2021-10-18</a:t>
            </a:fld>
            <a:endParaRPr lang="en-CA"/>
          </a:p>
        </p:txBody>
      </p:sp>
      <p:sp>
        <p:nvSpPr>
          <p:cNvPr id="6" name="Footer Placeholder 5">
            <a:extLst>
              <a:ext uri="{FF2B5EF4-FFF2-40B4-BE49-F238E27FC236}">
                <a16:creationId xmlns:a16="http://schemas.microsoft.com/office/drawing/2014/main" id="{B8379E7F-45BE-4DBE-8D95-47455FC243B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7A0FC28-71E7-481B-B613-4CB8374D3EC2}"/>
              </a:ext>
            </a:extLst>
          </p:cNvPr>
          <p:cNvSpPr>
            <a:spLocks noGrp="1"/>
          </p:cNvSpPr>
          <p:nvPr>
            <p:ph type="sldNum" sz="quarter" idx="12"/>
          </p:nvPr>
        </p:nvSpPr>
        <p:spPr/>
        <p:txBody>
          <a:bodyPr/>
          <a:lstStyle/>
          <a:p>
            <a:fld id="{61BC1CC4-0D89-4687-8B37-BB7F4F351E13}" type="slidenum">
              <a:rPr lang="en-CA" smtClean="0"/>
              <a:t>‹#›</a:t>
            </a:fld>
            <a:endParaRPr lang="en-CA"/>
          </a:p>
        </p:txBody>
      </p:sp>
    </p:spTree>
    <p:extLst>
      <p:ext uri="{BB962C8B-B14F-4D97-AF65-F5344CB8AC3E}">
        <p14:creationId xmlns:p14="http://schemas.microsoft.com/office/powerpoint/2010/main" val="1644758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26109-EF20-41DC-B99E-34F7F0E9373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47BF7A7-E405-4FE4-8648-D3BF4B3AD8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F63A03-56B7-47C0-913F-EFDDF4EC3A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8500D6F-3B8F-4A95-9634-A859F84A7B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21CB05-ECB3-484F-8942-5F5D9533AF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56D24C5-7435-43C8-90E5-DA26626AD431}"/>
              </a:ext>
            </a:extLst>
          </p:cNvPr>
          <p:cNvSpPr>
            <a:spLocks noGrp="1"/>
          </p:cNvSpPr>
          <p:nvPr>
            <p:ph type="dt" sz="half" idx="10"/>
          </p:nvPr>
        </p:nvSpPr>
        <p:spPr/>
        <p:txBody>
          <a:bodyPr/>
          <a:lstStyle/>
          <a:p>
            <a:fld id="{DB30639E-3B29-4AB2-859B-639208BCF742}" type="datetimeFigureOut">
              <a:rPr lang="en-CA" smtClean="0"/>
              <a:t>2021-10-18</a:t>
            </a:fld>
            <a:endParaRPr lang="en-CA"/>
          </a:p>
        </p:txBody>
      </p:sp>
      <p:sp>
        <p:nvSpPr>
          <p:cNvPr id="8" name="Footer Placeholder 7">
            <a:extLst>
              <a:ext uri="{FF2B5EF4-FFF2-40B4-BE49-F238E27FC236}">
                <a16:creationId xmlns:a16="http://schemas.microsoft.com/office/drawing/2014/main" id="{FC8EC3B8-C38F-49DB-AE2A-6777C88D06A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CADFADA6-B5F6-486F-90D2-6A58FAA21C00}"/>
              </a:ext>
            </a:extLst>
          </p:cNvPr>
          <p:cNvSpPr>
            <a:spLocks noGrp="1"/>
          </p:cNvSpPr>
          <p:nvPr>
            <p:ph type="sldNum" sz="quarter" idx="12"/>
          </p:nvPr>
        </p:nvSpPr>
        <p:spPr/>
        <p:txBody>
          <a:bodyPr/>
          <a:lstStyle/>
          <a:p>
            <a:fld id="{61BC1CC4-0D89-4687-8B37-BB7F4F351E13}" type="slidenum">
              <a:rPr lang="en-CA" smtClean="0"/>
              <a:t>‹#›</a:t>
            </a:fld>
            <a:endParaRPr lang="en-CA"/>
          </a:p>
        </p:txBody>
      </p:sp>
    </p:spTree>
    <p:extLst>
      <p:ext uri="{BB962C8B-B14F-4D97-AF65-F5344CB8AC3E}">
        <p14:creationId xmlns:p14="http://schemas.microsoft.com/office/powerpoint/2010/main" val="2498020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16EFC-8E2D-4BFE-B790-F6F6297635C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A38EB2F-0757-4CAE-AF66-F5FD3CF1CBAB}"/>
              </a:ext>
            </a:extLst>
          </p:cNvPr>
          <p:cNvSpPr>
            <a:spLocks noGrp="1"/>
          </p:cNvSpPr>
          <p:nvPr>
            <p:ph type="dt" sz="half" idx="10"/>
          </p:nvPr>
        </p:nvSpPr>
        <p:spPr/>
        <p:txBody>
          <a:bodyPr/>
          <a:lstStyle/>
          <a:p>
            <a:fld id="{DB30639E-3B29-4AB2-859B-639208BCF742}" type="datetimeFigureOut">
              <a:rPr lang="en-CA" smtClean="0"/>
              <a:t>2021-10-18</a:t>
            </a:fld>
            <a:endParaRPr lang="en-CA"/>
          </a:p>
        </p:txBody>
      </p:sp>
      <p:sp>
        <p:nvSpPr>
          <p:cNvPr id="4" name="Footer Placeholder 3">
            <a:extLst>
              <a:ext uri="{FF2B5EF4-FFF2-40B4-BE49-F238E27FC236}">
                <a16:creationId xmlns:a16="http://schemas.microsoft.com/office/drawing/2014/main" id="{8CFEE878-D540-4BBC-A70E-81621645A49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740D1DE-3DF0-4656-8A7C-A289916446D2}"/>
              </a:ext>
            </a:extLst>
          </p:cNvPr>
          <p:cNvSpPr>
            <a:spLocks noGrp="1"/>
          </p:cNvSpPr>
          <p:nvPr>
            <p:ph type="sldNum" sz="quarter" idx="12"/>
          </p:nvPr>
        </p:nvSpPr>
        <p:spPr/>
        <p:txBody>
          <a:bodyPr/>
          <a:lstStyle/>
          <a:p>
            <a:fld id="{61BC1CC4-0D89-4687-8B37-BB7F4F351E13}" type="slidenum">
              <a:rPr lang="en-CA" smtClean="0"/>
              <a:t>‹#›</a:t>
            </a:fld>
            <a:endParaRPr lang="en-CA"/>
          </a:p>
        </p:txBody>
      </p:sp>
    </p:spTree>
    <p:extLst>
      <p:ext uri="{BB962C8B-B14F-4D97-AF65-F5344CB8AC3E}">
        <p14:creationId xmlns:p14="http://schemas.microsoft.com/office/powerpoint/2010/main" val="3571554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615F85-04E4-4EA1-9134-B28A77396C8F}"/>
              </a:ext>
            </a:extLst>
          </p:cNvPr>
          <p:cNvSpPr>
            <a:spLocks noGrp="1"/>
          </p:cNvSpPr>
          <p:nvPr>
            <p:ph type="dt" sz="half" idx="10"/>
          </p:nvPr>
        </p:nvSpPr>
        <p:spPr/>
        <p:txBody>
          <a:bodyPr/>
          <a:lstStyle/>
          <a:p>
            <a:fld id="{DB30639E-3B29-4AB2-859B-639208BCF742}" type="datetimeFigureOut">
              <a:rPr lang="en-CA" smtClean="0"/>
              <a:t>2021-10-18</a:t>
            </a:fld>
            <a:endParaRPr lang="en-CA"/>
          </a:p>
        </p:txBody>
      </p:sp>
      <p:sp>
        <p:nvSpPr>
          <p:cNvPr id="3" name="Footer Placeholder 2">
            <a:extLst>
              <a:ext uri="{FF2B5EF4-FFF2-40B4-BE49-F238E27FC236}">
                <a16:creationId xmlns:a16="http://schemas.microsoft.com/office/drawing/2014/main" id="{EB7A40F6-7B38-4869-9177-AF993F6F7006}"/>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49FF394A-C9AB-4E53-BB41-C56CE566EF41}"/>
              </a:ext>
            </a:extLst>
          </p:cNvPr>
          <p:cNvSpPr>
            <a:spLocks noGrp="1"/>
          </p:cNvSpPr>
          <p:nvPr>
            <p:ph type="sldNum" sz="quarter" idx="12"/>
          </p:nvPr>
        </p:nvSpPr>
        <p:spPr/>
        <p:txBody>
          <a:bodyPr/>
          <a:lstStyle/>
          <a:p>
            <a:fld id="{61BC1CC4-0D89-4687-8B37-BB7F4F351E13}" type="slidenum">
              <a:rPr lang="en-CA" smtClean="0"/>
              <a:t>‹#›</a:t>
            </a:fld>
            <a:endParaRPr lang="en-CA"/>
          </a:p>
        </p:txBody>
      </p:sp>
    </p:spTree>
    <p:extLst>
      <p:ext uri="{BB962C8B-B14F-4D97-AF65-F5344CB8AC3E}">
        <p14:creationId xmlns:p14="http://schemas.microsoft.com/office/powerpoint/2010/main" val="973662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72CFE-E3C9-4023-9C04-47787931D2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A30C545-2E75-4257-8A1D-0042459005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6EC45FA-A23F-4921-B2A1-30930FB3E6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380132-353E-4486-8012-57AB25473CA7}"/>
              </a:ext>
            </a:extLst>
          </p:cNvPr>
          <p:cNvSpPr>
            <a:spLocks noGrp="1"/>
          </p:cNvSpPr>
          <p:nvPr>
            <p:ph type="dt" sz="half" idx="10"/>
          </p:nvPr>
        </p:nvSpPr>
        <p:spPr/>
        <p:txBody>
          <a:bodyPr/>
          <a:lstStyle/>
          <a:p>
            <a:fld id="{DB30639E-3B29-4AB2-859B-639208BCF742}" type="datetimeFigureOut">
              <a:rPr lang="en-CA" smtClean="0"/>
              <a:t>2021-10-18</a:t>
            </a:fld>
            <a:endParaRPr lang="en-CA"/>
          </a:p>
        </p:txBody>
      </p:sp>
      <p:sp>
        <p:nvSpPr>
          <p:cNvPr id="6" name="Footer Placeholder 5">
            <a:extLst>
              <a:ext uri="{FF2B5EF4-FFF2-40B4-BE49-F238E27FC236}">
                <a16:creationId xmlns:a16="http://schemas.microsoft.com/office/drawing/2014/main" id="{79D0B908-14C4-498A-86C4-5547CED2768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508F413-B1B3-432C-817D-BA15662C8EE7}"/>
              </a:ext>
            </a:extLst>
          </p:cNvPr>
          <p:cNvSpPr>
            <a:spLocks noGrp="1"/>
          </p:cNvSpPr>
          <p:nvPr>
            <p:ph type="sldNum" sz="quarter" idx="12"/>
          </p:nvPr>
        </p:nvSpPr>
        <p:spPr/>
        <p:txBody>
          <a:bodyPr/>
          <a:lstStyle/>
          <a:p>
            <a:fld id="{61BC1CC4-0D89-4687-8B37-BB7F4F351E13}" type="slidenum">
              <a:rPr lang="en-CA" smtClean="0"/>
              <a:t>‹#›</a:t>
            </a:fld>
            <a:endParaRPr lang="en-CA"/>
          </a:p>
        </p:txBody>
      </p:sp>
    </p:spTree>
    <p:extLst>
      <p:ext uri="{BB962C8B-B14F-4D97-AF65-F5344CB8AC3E}">
        <p14:creationId xmlns:p14="http://schemas.microsoft.com/office/powerpoint/2010/main" val="3948342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A772-CF5B-40A1-B2BF-EE6B92F45E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A011EB7-F66A-4815-A381-4C69AB1A36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234E2AED-47C5-4858-91E5-7CEE8E9AC1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0D951D-4801-467F-81B8-83E4A2C8105E}"/>
              </a:ext>
            </a:extLst>
          </p:cNvPr>
          <p:cNvSpPr>
            <a:spLocks noGrp="1"/>
          </p:cNvSpPr>
          <p:nvPr>
            <p:ph type="dt" sz="half" idx="10"/>
          </p:nvPr>
        </p:nvSpPr>
        <p:spPr/>
        <p:txBody>
          <a:bodyPr/>
          <a:lstStyle/>
          <a:p>
            <a:fld id="{DB30639E-3B29-4AB2-859B-639208BCF742}" type="datetimeFigureOut">
              <a:rPr lang="en-CA" smtClean="0"/>
              <a:t>2021-10-18</a:t>
            </a:fld>
            <a:endParaRPr lang="en-CA"/>
          </a:p>
        </p:txBody>
      </p:sp>
      <p:sp>
        <p:nvSpPr>
          <p:cNvPr id="6" name="Footer Placeholder 5">
            <a:extLst>
              <a:ext uri="{FF2B5EF4-FFF2-40B4-BE49-F238E27FC236}">
                <a16:creationId xmlns:a16="http://schemas.microsoft.com/office/drawing/2014/main" id="{5B0A8D7B-A4F8-4836-A016-825CADC573A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7CB2B74-5B9D-4640-A800-0527A9D49C46}"/>
              </a:ext>
            </a:extLst>
          </p:cNvPr>
          <p:cNvSpPr>
            <a:spLocks noGrp="1"/>
          </p:cNvSpPr>
          <p:nvPr>
            <p:ph type="sldNum" sz="quarter" idx="12"/>
          </p:nvPr>
        </p:nvSpPr>
        <p:spPr/>
        <p:txBody>
          <a:bodyPr/>
          <a:lstStyle/>
          <a:p>
            <a:fld id="{61BC1CC4-0D89-4687-8B37-BB7F4F351E13}" type="slidenum">
              <a:rPr lang="en-CA" smtClean="0"/>
              <a:t>‹#›</a:t>
            </a:fld>
            <a:endParaRPr lang="en-CA"/>
          </a:p>
        </p:txBody>
      </p:sp>
    </p:spTree>
    <p:extLst>
      <p:ext uri="{BB962C8B-B14F-4D97-AF65-F5344CB8AC3E}">
        <p14:creationId xmlns:p14="http://schemas.microsoft.com/office/powerpoint/2010/main" val="2928750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69486E-2E94-47FC-BC73-4E1484F8F0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C23E688-5A8A-448C-B29E-4B5D2E4BFE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66CAFC6-3F96-491F-A9BC-DE820620F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30639E-3B29-4AB2-859B-639208BCF742}" type="datetimeFigureOut">
              <a:rPr lang="en-CA" smtClean="0"/>
              <a:t>2021-10-18</a:t>
            </a:fld>
            <a:endParaRPr lang="en-CA"/>
          </a:p>
        </p:txBody>
      </p:sp>
      <p:sp>
        <p:nvSpPr>
          <p:cNvPr id="5" name="Footer Placeholder 4">
            <a:extLst>
              <a:ext uri="{FF2B5EF4-FFF2-40B4-BE49-F238E27FC236}">
                <a16:creationId xmlns:a16="http://schemas.microsoft.com/office/drawing/2014/main" id="{067A08B0-3308-4684-B4FA-36F387CA60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80A4C6D5-8C3E-408A-84A9-C30B5D94D5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C1CC4-0D89-4687-8B37-BB7F4F351E13}" type="slidenum">
              <a:rPr lang="en-CA" smtClean="0"/>
              <a:t>‹#›</a:t>
            </a:fld>
            <a:endParaRPr lang="en-CA"/>
          </a:p>
        </p:txBody>
      </p:sp>
    </p:spTree>
    <p:extLst>
      <p:ext uri="{BB962C8B-B14F-4D97-AF65-F5344CB8AC3E}">
        <p14:creationId xmlns:p14="http://schemas.microsoft.com/office/powerpoint/2010/main" val="4171979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CEF"/>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EAF451E-4B76-4DB8-A754-F2487A9A0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374045" cy="6858000"/>
          </a:xfrm>
          <a:prstGeom prst="rect">
            <a:avLst/>
          </a:prstGeom>
        </p:spPr>
      </p:pic>
      <p:sp>
        <p:nvSpPr>
          <p:cNvPr id="11" name="TextBox 10">
            <a:extLst>
              <a:ext uri="{FF2B5EF4-FFF2-40B4-BE49-F238E27FC236}">
                <a16:creationId xmlns:a16="http://schemas.microsoft.com/office/drawing/2014/main" id="{D0626E75-3B20-489E-A5B8-98E235A2EF07}"/>
              </a:ext>
            </a:extLst>
          </p:cNvPr>
          <p:cNvSpPr txBox="1"/>
          <p:nvPr/>
        </p:nvSpPr>
        <p:spPr>
          <a:xfrm>
            <a:off x="6167284" y="465068"/>
            <a:ext cx="4937192" cy="2308324"/>
          </a:xfrm>
          <a:prstGeom prst="rect">
            <a:avLst/>
          </a:prstGeom>
          <a:noFill/>
        </p:spPr>
        <p:txBody>
          <a:bodyPr wrap="square" rtlCol="0">
            <a:spAutoFit/>
          </a:bodyPr>
          <a:lstStyle/>
          <a:p>
            <a:pPr algn="r"/>
            <a:r>
              <a:rPr lang="en-CA" sz="7200" dirty="0">
                <a:solidFill>
                  <a:srgbClr val="002060"/>
                </a:solidFill>
                <a:ea typeface="Malgun Gothic" panose="020B0503020000020004" pitchFamily="34" charset="-127"/>
              </a:rPr>
              <a:t>QU-GENE WORKSHOP</a:t>
            </a:r>
          </a:p>
        </p:txBody>
      </p:sp>
      <p:sp>
        <p:nvSpPr>
          <p:cNvPr id="12" name="TextBox 11">
            <a:extLst>
              <a:ext uri="{FF2B5EF4-FFF2-40B4-BE49-F238E27FC236}">
                <a16:creationId xmlns:a16="http://schemas.microsoft.com/office/drawing/2014/main" id="{D017E2AD-B1B3-424B-A08C-A9E058314718}"/>
              </a:ext>
            </a:extLst>
          </p:cNvPr>
          <p:cNvSpPr txBox="1"/>
          <p:nvPr/>
        </p:nvSpPr>
        <p:spPr>
          <a:xfrm>
            <a:off x="6544335" y="3142435"/>
            <a:ext cx="4560141" cy="1323439"/>
          </a:xfrm>
          <a:prstGeom prst="rect">
            <a:avLst/>
          </a:prstGeom>
          <a:noFill/>
        </p:spPr>
        <p:txBody>
          <a:bodyPr wrap="square" rtlCol="0">
            <a:spAutoFit/>
          </a:bodyPr>
          <a:lstStyle/>
          <a:p>
            <a:pPr algn="r"/>
            <a:r>
              <a:rPr lang="en-CA" sz="2000" dirty="0">
                <a:solidFill>
                  <a:srgbClr val="002060"/>
                </a:solidFill>
                <a:ea typeface="Malgun Gothic" panose="020B0503020000020004" pitchFamily="34" charset="-127"/>
              </a:rPr>
              <a:t>Date: October 29, 2021</a:t>
            </a:r>
          </a:p>
          <a:p>
            <a:pPr algn="r"/>
            <a:r>
              <a:rPr lang="en-CA" sz="2000" dirty="0">
                <a:solidFill>
                  <a:srgbClr val="002060"/>
                </a:solidFill>
                <a:ea typeface="Malgun Gothic" panose="020B0503020000020004" pitchFamily="34" charset="-127"/>
              </a:rPr>
              <a:t>Presenter: Jennifer Lin, McGill University</a:t>
            </a:r>
          </a:p>
          <a:p>
            <a:pPr algn="r"/>
            <a:r>
              <a:rPr lang="en-CA" sz="2000" dirty="0">
                <a:solidFill>
                  <a:srgbClr val="002060"/>
                </a:solidFill>
                <a:ea typeface="Malgun Gothic" panose="020B0503020000020004" pitchFamily="34" charset="-127"/>
              </a:rPr>
              <a:t>Supervisor: Dr. Valerio Hoyos-Villegas</a:t>
            </a:r>
          </a:p>
          <a:p>
            <a:pPr algn="r"/>
            <a:r>
              <a:rPr lang="en-CA" sz="2000" dirty="0">
                <a:solidFill>
                  <a:srgbClr val="002060"/>
                </a:solidFill>
                <a:ea typeface="Malgun Gothic" panose="020B0503020000020004" pitchFamily="34" charset="-127"/>
              </a:rPr>
              <a:t>NAPB Monthly Workshop</a:t>
            </a:r>
          </a:p>
        </p:txBody>
      </p:sp>
      <p:pic>
        <p:nvPicPr>
          <p:cNvPr id="1032" name="Picture 8" descr="mcgill-university-logo-png-transparent cropped - Study Architecture |  Architecture Schools and Student Information">
            <a:extLst>
              <a:ext uri="{FF2B5EF4-FFF2-40B4-BE49-F238E27FC236}">
                <a16:creationId xmlns:a16="http://schemas.microsoft.com/office/drawing/2014/main" id="{CD18AA51-1747-4805-B3CD-94C103767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4843" y="5667141"/>
            <a:ext cx="2021058" cy="7257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D8A2653-B6E3-4963-B80A-B27F6B32AB0A}"/>
              </a:ext>
            </a:extLst>
          </p:cNvPr>
          <p:cNvSpPr/>
          <p:nvPr/>
        </p:nvSpPr>
        <p:spPr>
          <a:xfrm>
            <a:off x="0" y="0"/>
            <a:ext cx="1237957" cy="6858000"/>
          </a:xfrm>
          <a:prstGeom prst="rect">
            <a:avLst/>
          </a:prstGeom>
          <a:gradFill flip="none" rotWithShape="1">
            <a:gsLst>
              <a:gs pos="0">
                <a:srgbClr val="002060">
                  <a:alpha val="54000"/>
                </a:srgbClr>
              </a:gs>
              <a:gs pos="92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62605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31000">
              <a:schemeClr val="bg1">
                <a:alpha val="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a:off x="0" y="1474837"/>
            <a:ext cx="9881419"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AFC27813-E5AA-4D73-91A6-1B5DAD22DBF9}"/>
              </a:ext>
            </a:extLst>
          </p:cNvPr>
          <p:cNvSpPr txBox="1"/>
          <p:nvPr/>
        </p:nvSpPr>
        <p:spPr>
          <a:xfrm>
            <a:off x="471948" y="294967"/>
            <a:ext cx="8760542" cy="1107996"/>
          </a:xfrm>
          <a:prstGeom prst="rect">
            <a:avLst/>
          </a:prstGeom>
          <a:noFill/>
        </p:spPr>
        <p:txBody>
          <a:bodyPr wrap="square" rtlCol="0">
            <a:spAutoFit/>
          </a:bodyPr>
          <a:lstStyle/>
          <a:p>
            <a:r>
              <a:rPr lang="en-CA" sz="6600" b="1" dirty="0">
                <a:solidFill>
                  <a:srgbClr val="002060"/>
                </a:solidFill>
              </a:rPr>
              <a:t>Qu-Gene Engine</a:t>
            </a:r>
          </a:p>
        </p:txBody>
      </p:sp>
      <p:sp>
        <p:nvSpPr>
          <p:cNvPr id="4" name="TextBox 3">
            <a:extLst>
              <a:ext uri="{FF2B5EF4-FFF2-40B4-BE49-F238E27FC236}">
                <a16:creationId xmlns:a16="http://schemas.microsoft.com/office/drawing/2014/main" id="{D2743091-3BB8-4EF0-BF00-4B69436A9873}"/>
              </a:ext>
            </a:extLst>
          </p:cNvPr>
          <p:cNvSpPr txBox="1"/>
          <p:nvPr/>
        </p:nvSpPr>
        <p:spPr>
          <a:xfrm>
            <a:off x="1124810" y="2192422"/>
            <a:ext cx="9341553"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Run </a:t>
            </a:r>
            <a:r>
              <a:rPr lang="en-CA" sz="2800" dirty="0"/>
              <a:t>the QU-GENE engine</a:t>
            </a:r>
            <a:endParaRPr lang="en-CA" sz="2400" dirty="0"/>
          </a:p>
        </p:txBody>
      </p:sp>
      <p:pic>
        <p:nvPicPr>
          <p:cNvPr id="9" name="Picture 8">
            <a:extLst>
              <a:ext uri="{FF2B5EF4-FFF2-40B4-BE49-F238E27FC236}">
                <a16:creationId xmlns:a16="http://schemas.microsoft.com/office/drawing/2014/main" id="{A2CF1CC3-7F35-42F0-95B0-F0CC36C0CA22}"/>
              </a:ext>
            </a:extLst>
          </p:cNvPr>
          <p:cNvPicPr>
            <a:picLocks noChangeAspect="1"/>
          </p:cNvPicPr>
          <p:nvPr/>
        </p:nvPicPr>
        <p:blipFill rotWithShape="1">
          <a:blip r:embed="rId2"/>
          <a:srcRect l="39555" t="45806" r="53923" b="51311"/>
          <a:stretch/>
        </p:blipFill>
        <p:spPr>
          <a:xfrm>
            <a:off x="1428750" y="2823270"/>
            <a:ext cx="2228850" cy="554064"/>
          </a:xfrm>
          <a:prstGeom prst="rect">
            <a:avLst/>
          </a:prstGeom>
        </p:spPr>
      </p:pic>
      <p:sp>
        <p:nvSpPr>
          <p:cNvPr id="10" name="TextBox 9">
            <a:extLst>
              <a:ext uri="{FF2B5EF4-FFF2-40B4-BE49-F238E27FC236}">
                <a16:creationId xmlns:a16="http://schemas.microsoft.com/office/drawing/2014/main" id="{5B07FFA9-9987-442B-BAA1-1CACE5351D14}"/>
              </a:ext>
            </a:extLst>
          </p:cNvPr>
          <p:cNvSpPr txBox="1"/>
          <p:nvPr/>
        </p:nvSpPr>
        <p:spPr>
          <a:xfrm>
            <a:off x="3657600" y="2842320"/>
            <a:ext cx="7810500" cy="461665"/>
          </a:xfrm>
          <a:prstGeom prst="rect">
            <a:avLst/>
          </a:prstGeom>
          <a:noFill/>
        </p:spPr>
        <p:txBody>
          <a:bodyPr wrap="square" rtlCol="0">
            <a:spAutoFit/>
          </a:bodyPr>
          <a:lstStyle/>
          <a:p>
            <a:r>
              <a:rPr lang="en-US" sz="2400" dirty="0"/>
              <a:t>&gt;&gt; </a:t>
            </a:r>
            <a:r>
              <a:rPr lang="en-US" sz="2400" b="1" dirty="0"/>
              <a:t>Run Batch Job </a:t>
            </a:r>
            <a:r>
              <a:rPr lang="en-US" sz="2400" dirty="0"/>
              <a:t>&gt;&gt;  </a:t>
            </a:r>
            <a:r>
              <a:rPr lang="en-US" sz="2400" b="1" dirty="0"/>
              <a:t>Browse</a:t>
            </a:r>
            <a:r>
              <a:rPr lang="en-US" sz="2400" dirty="0"/>
              <a:t> &gt;&gt; select “example” &gt;&gt; </a:t>
            </a:r>
            <a:r>
              <a:rPr lang="en-US" sz="2400" b="1" dirty="0"/>
              <a:t>RUN</a:t>
            </a:r>
            <a:endParaRPr lang="en-CA" sz="2400" b="1" dirty="0"/>
          </a:p>
        </p:txBody>
      </p:sp>
      <p:pic>
        <p:nvPicPr>
          <p:cNvPr id="12" name="Picture 11">
            <a:extLst>
              <a:ext uri="{FF2B5EF4-FFF2-40B4-BE49-F238E27FC236}">
                <a16:creationId xmlns:a16="http://schemas.microsoft.com/office/drawing/2014/main" id="{1104B210-55FF-4DA1-A086-6E0E60122F64}"/>
              </a:ext>
            </a:extLst>
          </p:cNvPr>
          <p:cNvPicPr>
            <a:picLocks noChangeAspect="1"/>
          </p:cNvPicPr>
          <p:nvPr/>
        </p:nvPicPr>
        <p:blipFill rotWithShape="1">
          <a:blip r:embed="rId3"/>
          <a:srcRect l="22266" t="9356" r="28672" b="21513"/>
          <a:stretch/>
        </p:blipFill>
        <p:spPr>
          <a:xfrm>
            <a:off x="1949859" y="3554016"/>
            <a:ext cx="3798318" cy="3009017"/>
          </a:xfrm>
          <a:prstGeom prst="rect">
            <a:avLst/>
          </a:prstGeom>
        </p:spPr>
      </p:pic>
    </p:spTree>
    <p:extLst>
      <p:ext uri="{BB962C8B-B14F-4D97-AF65-F5344CB8AC3E}">
        <p14:creationId xmlns:p14="http://schemas.microsoft.com/office/powerpoint/2010/main" val="2002924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31000">
              <a:schemeClr val="bg1">
                <a:alpha val="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a:off x="0" y="1474837"/>
            <a:ext cx="9881419"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AFC27813-E5AA-4D73-91A6-1B5DAD22DBF9}"/>
              </a:ext>
            </a:extLst>
          </p:cNvPr>
          <p:cNvSpPr txBox="1"/>
          <p:nvPr/>
        </p:nvSpPr>
        <p:spPr>
          <a:xfrm>
            <a:off x="471948" y="294967"/>
            <a:ext cx="8760542" cy="1107996"/>
          </a:xfrm>
          <a:prstGeom prst="rect">
            <a:avLst/>
          </a:prstGeom>
          <a:noFill/>
        </p:spPr>
        <p:txBody>
          <a:bodyPr wrap="square" rtlCol="0">
            <a:spAutoFit/>
          </a:bodyPr>
          <a:lstStyle/>
          <a:p>
            <a:r>
              <a:rPr lang="en-CA" sz="6600" b="1" dirty="0">
                <a:solidFill>
                  <a:srgbClr val="002060"/>
                </a:solidFill>
              </a:rPr>
              <a:t>Qu-Gene Engine</a:t>
            </a:r>
          </a:p>
        </p:txBody>
      </p:sp>
      <p:sp>
        <p:nvSpPr>
          <p:cNvPr id="4" name="TextBox 3">
            <a:extLst>
              <a:ext uri="{FF2B5EF4-FFF2-40B4-BE49-F238E27FC236}">
                <a16:creationId xmlns:a16="http://schemas.microsoft.com/office/drawing/2014/main" id="{D2743091-3BB8-4EF0-BF00-4B69436A9873}"/>
              </a:ext>
            </a:extLst>
          </p:cNvPr>
          <p:cNvSpPr txBox="1"/>
          <p:nvPr/>
        </p:nvSpPr>
        <p:spPr>
          <a:xfrm>
            <a:off x="1124810" y="2192422"/>
            <a:ext cx="9341553" cy="2369880"/>
          </a:xfrm>
          <a:prstGeom prst="rect">
            <a:avLst/>
          </a:prstGeom>
          <a:noFill/>
        </p:spPr>
        <p:txBody>
          <a:bodyPr wrap="square" rtlCol="0">
            <a:spAutoFit/>
          </a:bodyPr>
          <a:lstStyle/>
          <a:p>
            <a:pPr marL="285750" indent="-285750">
              <a:buFont typeface="Arial" panose="020B0604020202020204" pitchFamily="34" charset="0"/>
              <a:buChar char="•"/>
            </a:pPr>
            <a:r>
              <a:rPr lang="en-US" sz="2800" dirty="0"/>
              <a:t>Files generated from running the Qu-Gene engine:</a:t>
            </a:r>
          </a:p>
          <a:p>
            <a:pPr marL="1200150" lvl="2" indent="-285750">
              <a:buFont typeface="Arial" panose="020B0604020202020204" pitchFamily="34" charset="0"/>
              <a:buChar char="•"/>
            </a:pPr>
            <a:r>
              <a:rPr lang="en-CA" sz="2400" dirty="0" err="1"/>
              <a:t>Error.pop</a:t>
            </a:r>
            <a:endParaRPr lang="en-CA" sz="2400" dirty="0"/>
          </a:p>
          <a:p>
            <a:pPr marL="1200150" lvl="2" indent="-285750">
              <a:buFont typeface="Arial" panose="020B0604020202020204" pitchFamily="34" charset="0"/>
              <a:buChar char="•"/>
            </a:pPr>
            <a:r>
              <a:rPr lang="en-CA" sz="2400" dirty="0" err="1"/>
              <a:t>example.dgn</a:t>
            </a:r>
            <a:endParaRPr lang="en-CA" sz="2400" dirty="0"/>
          </a:p>
          <a:p>
            <a:pPr marL="1200150" lvl="2" indent="-285750">
              <a:buFont typeface="Arial" panose="020B0604020202020204" pitchFamily="34" charset="0"/>
              <a:buChar char="•"/>
            </a:pPr>
            <a:r>
              <a:rPr lang="en-CA" sz="2400" dirty="0" err="1"/>
              <a:t>example.ges</a:t>
            </a:r>
            <a:endParaRPr lang="en-CA" sz="2400" dirty="0"/>
          </a:p>
          <a:p>
            <a:pPr marL="1200150" lvl="2" indent="-285750">
              <a:buFont typeface="Arial" panose="020B0604020202020204" pitchFamily="34" charset="0"/>
              <a:buChar char="•"/>
            </a:pPr>
            <a:r>
              <a:rPr lang="en-CA" sz="2400" dirty="0" err="1"/>
              <a:t>Parents.pop</a:t>
            </a:r>
            <a:endParaRPr lang="en-CA" sz="2400" dirty="0"/>
          </a:p>
          <a:p>
            <a:pPr marL="1200150" lvl="2" indent="-285750">
              <a:buFont typeface="Arial" panose="020B0604020202020204" pitchFamily="34" charset="0"/>
              <a:buChar char="•"/>
            </a:pPr>
            <a:endParaRPr lang="en-CA" sz="2400" dirty="0"/>
          </a:p>
        </p:txBody>
      </p:sp>
    </p:spTree>
    <p:extLst>
      <p:ext uri="{BB962C8B-B14F-4D97-AF65-F5344CB8AC3E}">
        <p14:creationId xmlns:p14="http://schemas.microsoft.com/office/powerpoint/2010/main" val="2169305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31000">
              <a:schemeClr val="bg1">
                <a:alpha val="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a:off x="0" y="1474837"/>
            <a:ext cx="9881419"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FC27813-E5AA-4D73-91A6-1B5DAD22DBF9}"/>
              </a:ext>
            </a:extLst>
          </p:cNvPr>
          <p:cNvSpPr txBox="1"/>
          <p:nvPr/>
        </p:nvSpPr>
        <p:spPr>
          <a:xfrm>
            <a:off x="471948" y="294967"/>
            <a:ext cx="876054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600" b="1" i="0" u="none" strike="noStrike" kern="1200" cap="none" spc="0" normalizeH="0" baseline="0" noProof="0" dirty="0" err="1">
                <a:ln>
                  <a:noFill/>
                </a:ln>
                <a:solidFill>
                  <a:srgbClr val="002060"/>
                </a:solidFill>
                <a:effectLst/>
                <a:uLnTx/>
                <a:uFillTx/>
                <a:latin typeface="Calibri" panose="020F0502020204030204"/>
                <a:ea typeface="+mn-ea"/>
                <a:cs typeface="+mn-cs"/>
              </a:rPr>
              <a:t>QuLinePlus</a:t>
            </a:r>
            <a:r>
              <a:rPr kumimoji="0" lang="en-CA" sz="6600" b="1" i="0" u="none" strike="noStrike" kern="1200" cap="none" spc="0" normalizeH="0" baseline="0" noProof="0" dirty="0">
                <a:ln>
                  <a:noFill/>
                </a:ln>
                <a:solidFill>
                  <a:srgbClr val="002060"/>
                </a:solidFill>
                <a:effectLst/>
                <a:uLnTx/>
                <a:uFillTx/>
                <a:latin typeface="Calibri" panose="020F0502020204030204"/>
                <a:ea typeface="+mn-ea"/>
                <a:cs typeface="+mn-cs"/>
              </a:rPr>
              <a:t> module</a:t>
            </a:r>
          </a:p>
        </p:txBody>
      </p:sp>
      <p:sp>
        <p:nvSpPr>
          <p:cNvPr id="4" name="TextBox 3">
            <a:extLst>
              <a:ext uri="{FF2B5EF4-FFF2-40B4-BE49-F238E27FC236}">
                <a16:creationId xmlns:a16="http://schemas.microsoft.com/office/drawing/2014/main" id="{D2743091-3BB8-4EF0-BF00-4B69436A9873}"/>
              </a:ext>
            </a:extLst>
          </p:cNvPr>
          <p:cNvSpPr txBox="1"/>
          <p:nvPr/>
        </p:nvSpPr>
        <p:spPr>
          <a:xfrm>
            <a:off x="1091381" y="2271252"/>
            <a:ext cx="9615948" cy="26776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The input files for </a:t>
            </a:r>
            <a:r>
              <a:rPr kumimoji="0" lang="en-CA" sz="2800" b="0" i="0" u="none" strike="noStrike" kern="1200" cap="none" spc="0" normalizeH="0" baseline="0" noProof="0" dirty="0" err="1">
                <a:ln>
                  <a:noFill/>
                </a:ln>
                <a:solidFill>
                  <a:prstClr val="black"/>
                </a:solidFill>
                <a:effectLst/>
                <a:uLnTx/>
                <a:uFillTx/>
                <a:latin typeface="Calibri" panose="020F0502020204030204"/>
                <a:ea typeface="+mn-ea"/>
                <a:cs typeface="+mn-cs"/>
              </a:rPr>
              <a:t>QuLinePlus</a:t>
            </a: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 include:</a:t>
            </a:r>
          </a:p>
          <a:p>
            <a:pPr marL="1200150" lvl="2" indent="-285750">
              <a:buFont typeface="Arial" panose="020B0604020202020204" pitchFamily="34" charset="0"/>
              <a:buChar char="•"/>
            </a:pPr>
            <a:r>
              <a:rPr lang="en-CA" sz="2800" b="1" i="1" dirty="0">
                <a:solidFill>
                  <a:prstClr val="black"/>
                </a:solidFill>
                <a:latin typeface="Calibri" panose="020F0502020204030204"/>
              </a:rPr>
              <a:t>.</a:t>
            </a:r>
            <a:r>
              <a:rPr lang="en-CA" sz="2800" b="1" i="1" dirty="0" err="1">
                <a:solidFill>
                  <a:prstClr val="black"/>
                </a:solidFill>
                <a:latin typeface="Calibri" panose="020F0502020204030204"/>
              </a:rPr>
              <a:t>ges</a:t>
            </a:r>
            <a:r>
              <a:rPr lang="en-CA" sz="2800" dirty="0">
                <a:solidFill>
                  <a:prstClr val="black"/>
                </a:solidFill>
                <a:latin typeface="Calibri" panose="020F0502020204030204"/>
              </a:rPr>
              <a:t> file</a:t>
            </a:r>
          </a:p>
          <a:p>
            <a:pPr marL="1200150" lvl="2" indent="-285750">
              <a:buFont typeface="Arial" panose="020B0604020202020204" pitchFamily="34" charset="0"/>
              <a:buChar char="•"/>
            </a:pPr>
            <a:r>
              <a:rPr kumimoji="0" lang="en-CA" sz="2800" b="1" i="1" u="none" strike="noStrike" kern="1200" cap="none" spc="0" normalizeH="0" baseline="0" noProof="0" dirty="0">
                <a:ln>
                  <a:noFill/>
                </a:ln>
                <a:solidFill>
                  <a:prstClr val="black"/>
                </a:solidFill>
                <a:effectLst/>
                <a:uLnTx/>
                <a:uFillTx/>
                <a:latin typeface="Calibri" panose="020F0502020204030204"/>
                <a:ea typeface="+mn-ea"/>
                <a:cs typeface="+mn-cs"/>
              </a:rPr>
              <a:t>.pop</a:t>
            </a: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 file</a:t>
            </a:r>
          </a:p>
          <a:p>
            <a:pPr marL="1200150" lvl="2" indent="-285750">
              <a:buFont typeface="Arial" panose="020B0604020202020204" pitchFamily="34" charset="0"/>
              <a:buChar char="•"/>
            </a:pPr>
            <a:r>
              <a:rPr lang="en-CA" sz="2800" b="1" i="1" dirty="0">
                <a:solidFill>
                  <a:prstClr val="black"/>
                </a:solidFill>
                <a:latin typeface="Calibri" panose="020F0502020204030204"/>
              </a:rPr>
              <a:t>.</a:t>
            </a:r>
            <a:r>
              <a:rPr lang="en-CA" sz="2800" b="1" i="1" dirty="0" err="1">
                <a:solidFill>
                  <a:prstClr val="black"/>
                </a:solidFill>
                <a:latin typeface="Calibri" panose="020F0502020204030204"/>
              </a:rPr>
              <a:t>qmp</a:t>
            </a:r>
            <a:r>
              <a:rPr lang="en-CA" sz="2800" dirty="0">
                <a:solidFill>
                  <a:prstClr val="black"/>
                </a:solidFill>
                <a:latin typeface="Calibri" panose="020F0502020204030204"/>
              </a:rPr>
              <a:t> file</a:t>
            </a:r>
          </a:p>
          <a:p>
            <a:pPr marL="1200150" lvl="2" indent="-285750">
              <a:buFont typeface="Arial" panose="020B0604020202020204" pitchFamily="34" charset="0"/>
              <a:buChar char="•"/>
            </a:pPr>
            <a:r>
              <a:rPr kumimoji="0" lang="en-CA" sz="2800" b="1" i="1"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CA" sz="2800" b="1" i="1" u="none" strike="noStrike" kern="1200" cap="none" spc="0" normalizeH="0" baseline="0" noProof="0" dirty="0" err="1">
                <a:ln>
                  <a:noFill/>
                </a:ln>
                <a:solidFill>
                  <a:prstClr val="black"/>
                </a:solidFill>
                <a:effectLst/>
                <a:uLnTx/>
                <a:uFillTx/>
                <a:latin typeface="Calibri" panose="020F0502020204030204"/>
                <a:ea typeface="+mn-ea"/>
                <a:cs typeface="+mn-cs"/>
              </a:rPr>
              <a:t>mio</a:t>
            </a: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 file</a:t>
            </a:r>
          </a:p>
          <a:p>
            <a:pPr marL="742950" lvl="1" indent="-285750">
              <a:buFont typeface="Arial" panose="020B0604020202020204" pitchFamily="34" charset="0"/>
              <a:buChar char="•"/>
            </a:pPr>
            <a:endPar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18630A4A-A588-45C1-9ED9-487FFD439966}"/>
              </a:ext>
            </a:extLst>
          </p:cNvPr>
          <p:cNvSpPr/>
          <p:nvPr/>
        </p:nvSpPr>
        <p:spPr>
          <a:xfrm>
            <a:off x="1843314" y="3585029"/>
            <a:ext cx="2177143" cy="10441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a:extLst>
              <a:ext uri="{FF2B5EF4-FFF2-40B4-BE49-F238E27FC236}">
                <a16:creationId xmlns:a16="http://schemas.microsoft.com/office/drawing/2014/main" id="{3C5BCE0B-0BDF-476D-8986-1D1F7C84DB32}"/>
              </a:ext>
            </a:extLst>
          </p:cNvPr>
          <p:cNvCxnSpPr>
            <a:cxnSpLocks/>
            <a:stCxn id="6" idx="2"/>
          </p:cNvCxnSpPr>
          <p:nvPr/>
        </p:nvCxnSpPr>
        <p:spPr>
          <a:xfrm>
            <a:off x="2931886" y="4629150"/>
            <a:ext cx="0" cy="857250"/>
          </a:xfrm>
          <a:prstGeom prst="line">
            <a:avLst/>
          </a:prstGeom>
          <a:ln w="12700">
            <a:solidFill>
              <a:srgbClr val="FF0000"/>
            </a:soli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000D3-0336-4563-AAEC-916423038EE0}"/>
              </a:ext>
            </a:extLst>
          </p:cNvPr>
          <p:cNvCxnSpPr>
            <a:cxnSpLocks/>
          </p:cNvCxnSpPr>
          <p:nvPr/>
        </p:nvCxnSpPr>
        <p:spPr>
          <a:xfrm>
            <a:off x="2931886" y="5486400"/>
            <a:ext cx="1088571" cy="0"/>
          </a:xfrm>
          <a:prstGeom prst="line">
            <a:avLst/>
          </a:prstGeom>
          <a:ln w="12700">
            <a:solidFill>
              <a:srgbClr val="FF0000"/>
            </a:solidFill>
            <a:round/>
            <a:tailEnd type="arrow"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F2FDB28-C33E-45EA-88CF-37BD64F53633}"/>
              </a:ext>
            </a:extLst>
          </p:cNvPr>
          <p:cNvSpPr txBox="1"/>
          <p:nvPr/>
        </p:nvSpPr>
        <p:spPr>
          <a:xfrm>
            <a:off x="4070759" y="5301734"/>
            <a:ext cx="2552291" cy="369332"/>
          </a:xfrm>
          <a:prstGeom prst="rect">
            <a:avLst/>
          </a:prstGeom>
          <a:noFill/>
        </p:spPr>
        <p:txBody>
          <a:bodyPr wrap="square" rtlCol="0">
            <a:spAutoFit/>
          </a:bodyPr>
          <a:lstStyle/>
          <a:p>
            <a:r>
              <a:rPr lang="en-US" dirty="0">
                <a:solidFill>
                  <a:srgbClr val="FF0000"/>
                </a:solidFill>
              </a:rPr>
              <a:t>We still need these files</a:t>
            </a:r>
            <a:endParaRPr lang="en-CA" dirty="0">
              <a:solidFill>
                <a:srgbClr val="FF0000"/>
              </a:solidFill>
            </a:endParaRPr>
          </a:p>
        </p:txBody>
      </p:sp>
      <p:sp>
        <p:nvSpPr>
          <p:cNvPr id="16" name="TextBox 15">
            <a:extLst>
              <a:ext uri="{FF2B5EF4-FFF2-40B4-BE49-F238E27FC236}">
                <a16:creationId xmlns:a16="http://schemas.microsoft.com/office/drawing/2014/main" id="{E8EB0AFF-EF22-4E38-8453-142B16E615F6}"/>
              </a:ext>
            </a:extLst>
          </p:cNvPr>
          <p:cNvSpPr txBox="1"/>
          <p:nvPr/>
        </p:nvSpPr>
        <p:spPr>
          <a:xfrm>
            <a:off x="5899355" y="3010475"/>
            <a:ext cx="3818955" cy="1477328"/>
          </a:xfrm>
          <a:prstGeom prst="rect">
            <a:avLst/>
          </a:prstGeom>
          <a:noFill/>
        </p:spPr>
        <p:txBody>
          <a:bodyPr wrap="square" rtlCol="0">
            <a:spAutoFit/>
          </a:bodyPr>
          <a:lstStyle/>
          <a:p>
            <a:r>
              <a:rPr lang="en-US" b="1" dirty="0">
                <a:solidFill>
                  <a:schemeClr val="tx1"/>
                </a:solidFill>
              </a:rPr>
              <a:t>Note: </a:t>
            </a:r>
            <a:r>
              <a:rPr lang="en-US" dirty="0">
                <a:solidFill>
                  <a:schemeClr val="tx1"/>
                </a:solidFill>
              </a:rPr>
              <a:t>after running the Qu-Gene engine, there are two </a:t>
            </a:r>
            <a:r>
              <a:rPr lang="en-US" b="1" i="1" dirty="0">
                <a:solidFill>
                  <a:schemeClr val="tx1"/>
                </a:solidFill>
              </a:rPr>
              <a:t>.pop </a:t>
            </a:r>
            <a:r>
              <a:rPr lang="en-US" dirty="0">
                <a:solidFill>
                  <a:schemeClr val="tx1"/>
                </a:solidFill>
              </a:rPr>
              <a:t>files generated: </a:t>
            </a:r>
            <a:r>
              <a:rPr lang="en-US" b="1" i="1" dirty="0" err="1">
                <a:solidFill>
                  <a:schemeClr val="tx1"/>
                </a:solidFill>
              </a:rPr>
              <a:t>Error.pop</a:t>
            </a:r>
            <a:r>
              <a:rPr lang="en-US" b="1" i="1" dirty="0">
                <a:solidFill>
                  <a:schemeClr val="tx1"/>
                </a:solidFill>
              </a:rPr>
              <a:t> </a:t>
            </a:r>
            <a:r>
              <a:rPr lang="en-US" dirty="0">
                <a:solidFill>
                  <a:schemeClr val="tx1"/>
                </a:solidFill>
              </a:rPr>
              <a:t>and </a:t>
            </a:r>
            <a:r>
              <a:rPr lang="en-US" b="1" i="1" dirty="0" err="1">
                <a:solidFill>
                  <a:schemeClr val="tx1"/>
                </a:solidFill>
              </a:rPr>
              <a:t>Parents.pop</a:t>
            </a:r>
            <a:endParaRPr lang="en-US" dirty="0">
              <a:solidFill>
                <a:schemeClr val="tx1"/>
              </a:solidFill>
            </a:endParaRPr>
          </a:p>
          <a:p>
            <a:endParaRPr lang="en-US" dirty="0">
              <a:solidFill>
                <a:schemeClr val="tx1"/>
              </a:solidFill>
            </a:endParaRPr>
          </a:p>
          <a:p>
            <a:r>
              <a:rPr lang="en-US" dirty="0" err="1">
                <a:solidFill>
                  <a:schemeClr val="tx1"/>
                </a:solidFill>
              </a:rPr>
              <a:t>QuLinePlus</a:t>
            </a:r>
            <a:r>
              <a:rPr lang="en-US" dirty="0">
                <a:solidFill>
                  <a:schemeClr val="tx1"/>
                </a:solidFill>
              </a:rPr>
              <a:t> uses the </a:t>
            </a:r>
            <a:r>
              <a:rPr lang="en-US" b="1" i="1" dirty="0" err="1">
                <a:solidFill>
                  <a:schemeClr val="tx1"/>
                </a:solidFill>
              </a:rPr>
              <a:t>Parents.pop</a:t>
            </a:r>
            <a:r>
              <a:rPr lang="en-US" b="1" i="1" dirty="0">
                <a:solidFill>
                  <a:schemeClr val="tx1"/>
                </a:solidFill>
              </a:rPr>
              <a:t> </a:t>
            </a:r>
            <a:r>
              <a:rPr lang="en-US" dirty="0">
                <a:solidFill>
                  <a:schemeClr val="tx1"/>
                </a:solidFill>
              </a:rPr>
              <a:t>file!</a:t>
            </a:r>
            <a:endParaRPr lang="en-CA" dirty="0">
              <a:solidFill>
                <a:schemeClr val="tx1"/>
              </a:solidFill>
            </a:endParaRPr>
          </a:p>
        </p:txBody>
      </p:sp>
      <p:sp>
        <p:nvSpPr>
          <p:cNvPr id="17" name="Rectangle: Rounded Corners 16">
            <a:extLst>
              <a:ext uri="{FF2B5EF4-FFF2-40B4-BE49-F238E27FC236}">
                <a16:creationId xmlns:a16="http://schemas.microsoft.com/office/drawing/2014/main" id="{D808590B-2A03-426A-A0E8-DE2EBC007DE4}"/>
              </a:ext>
            </a:extLst>
          </p:cNvPr>
          <p:cNvSpPr/>
          <p:nvPr/>
        </p:nvSpPr>
        <p:spPr>
          <a:xfrm>
            <a:off x="5737678" y="2906939"/>
            <a:ext cx="3980632" cy="1722211"/>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Connector 17">
            <a:extLst>
              <a:ext uri="{FF2B5EF4-FFF2-40B4-BE49-F238E27FC236}">
                <a16:creationId xmlns:a16="http://schemas.microsoft.com/office/drawing/2014/main" id="{CB8EFCBF-AEDD-4249-98D6-0BCDB835176D}"/>
              </a:ext>
            </a:extLst>
          </p:cNvPr>
          <p:cNvCxnSpPr>
            <a:cxnSpLocks/>
          </p:cNvCxnSpPr>
          <p:nvPr/>
        </p:nvCxnSpPr>
        <p:spPr>
          <a:xfrm>
            <a:off x="3657600" y="3399972"/>
            <a:ext cx="2080078" cy="0"/>
          </a:xfrm>
          <a:prstGeom prst="line">
            <a:avLst/>
          </a:prstGeom>
          <a:ln w="12700">
            <a:solidFill>
              <a:srgbClr val="002060"/>
            </a:solidFill>
            <a:round/>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72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31000">
              <a:schemeClr val="bg1">
                <a:alpha val="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a:off x="0" y="1474837"/>
            <a:ext cx="9881419"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FC27813-E5AA-4D73-91A6-1B5DAD22DBF9}"/>
              </a:ext>
            </a:extLst>
          </p:cNvPr>
          <p:cNvSpPr txBox="1"/>
          <p:nvPr/>
        </p:nvSpPr>
        <p:spPr>
          <a:xfrm>
            <a:off x="471948" y="294967"/>
            <a:ext cx="876054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600" b="1" i="0" u="none" strike="noStrike" kern="1200" cap="none" spc="0" normalizeH="0" baseline="0" noProof="0" dirty="0" err="1">
                <a:ln>
                  <a:noFill/>
                </a:ln>
                <a:solidFill>
                  <a:srgbClr val="002060"/>
                </a:solidFill>
                <a:effectLst/>
                <a:uLnTx/>
                <a:uFillTx/>
                <a:latin typeface="Calibri" panose="020F0502020204030204"/>
                <a:ea typeface="+mn-ea"/>
                <a:cs typeface="+mn-cs"/>
              </a:rPr>
              <a:t>QuLinePlus</a:t>
            </a:r>
            <a:r>
              <a:rPr kumimoji="0" lang="en-CA" sz="6600" b="1" i="0" u="none" strike="noStrike" kern="1200" cap="none" spc="0" normalizeH="0" baseline="0" noProof="0" dirty="0">
                <a:ln>
                  <a:noFill/>
                </a:ln>
                <a:solidFill>
                  <a:srgbClr val="002060"/>
                </a:solidFill>
                <a:effectLst/>
                <a:uLnTx/>
                <a:uFillTx/>
                <a:latin typeface="Calibri" panose="020F0502020204030204"/>
                <a:ea typeface="+mn-ea"/>
                <a:cs typeface="+mn-cs"/>
              </a:rPr>
              <a:t> module</a:t>
            </a:r>
          </a:p>
        </p:txBody>
      </p:sp>
      <p:sp>
        <p:nvSpPr>
          <p:cNvPr id="4" name="TextBox 3">
            <a:extLst>
              <a:ext uri="{FF2B5EF4-FFF2-40B4-BE49-F238E27FC236}">
                <a16:creationId xmlns:a16="http://schemas.microsoft.com/office/drawing/2014/main" id="{D2743091-3BB8-4EF0-BF00-4B69436A9873}"/>
              </a:ext>
            </a:extLst>
          </p:cNvPr>
          <p:cNvSpPr txBox="1"/>
          <p:nvPr/>
        </p:nvSpPr>
        <p:spPr>
          <a:xfrm>
            <a:off x="1091381" y="2271252"/>
            <a:ext cx="4147370" cy="310854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CA" sz="2800" b="1" i="1"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CA" sz="2800" b="1" i="1" strike="noStrike" kern="1200" cap="none" spc="0" normalizeH="0" baseline="0" noProof="0" dirty="0" err="1">
                <a:ln>
                  <a:noFill/>
                </a:ln>
                <a:solidFill>
                  <a:prstClr val="black"/>
                </a:solidFill>
                <a:effectLst/>
                <a:uLnTx/>
                <a:uFillTx/>
                <a:latin typeface="Calibri" panose="020F0502020204030204"/>
                <a:ea typeface="+mn-ea"/>
                <a:cs typeface="+mn-cs"/>
              </a:rPr>
              <a:t>qmp</a:t>
            </a:r>
            <a:r>
              <a:rPr kumimoji="0" lang="en-CA" sz="2800" b="1" i="1"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file contains information on the breeding strategy you plan to simulate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800" dirty="0">
                <a:solidFill>
                  <a:prstClr val="black"/>
                </a:solidFill>
                <a:latin typeface="Calibri" panose="020F0502020204030204"/>
              </a:rPr>
              <a:t>In our example, we will simulate a simple mass selection scheme</a:t>
            </a:r>
            <a:endPar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8163497F-CA1E-4C8A-82C9-AE55C4E3411F}"/>
              </a:ext>
            </a:extLst>
          </p:cNvPr>
          <p:cNvPicPr>
            <a:picLocks noChangeAspect="1"/>
          </p:cNvPicPr>
          <p:nvPr/>
        </p:nvPicPr>
        <p:blipFill rotWithShape="1">
          <a:blip r:embed="rId2">
            <a:extLst>
              <a:ext uri="{28A0092B-C50C-407E-A947-70E740481C1C}">
                <a14:useLocalDpi xmlns:a14="http://schemas.microsoft.com/office/drawing/2010/main" val="0"/>
              </a:ext>
            </a:extLst>
          </a:blip>
          <a:srcRect l="10059" b="60712"/>
          <a:stretch/>
        </p:blipFill>
        <p:spPr>
          <a:xfrm>
            <a:off x="5854700" y="2523373"/>
            <a:ext cx="3860800" cy="2323717"/>
          </a:xfrm>
          <a:prstGeom prst="rect">
            <a:avLst/>
          </a:prstGeom>
        </p:spPr>
      </p:pic>
      <p:sp>
        <p:nvSpPr>
          <p:cNvPr id="19" name="TextBox 18">
            <a:extLst>
              <a:ext uri="{FF2B5EF4-FFF2-40B4-BE49-F238E27FC236}">
                <a16:creationId xmlns:a16="http://schemas.microsoft.com/office/drawing/2014/main" id="{95770B2C-C36A-417D-AAD0-572BE2E73094}"/>
              </a:ext>
            </a:extLst>
          </p:cNvPr>
          <p:cNvSpPr txBox="1"/>
          <p:nvPr/>
        </p:nvSpPr>
        <p:spPr>
          <a:xfrm>
            <a:off x="6096000" y="4847090"/>
            <a:ext cx="3340100" cy="646331"/>
          </a:xfrm>
          <a:prstGeom prst="rect">
            <a:avLst/>
          </a:prstGeom>
          <a:noFill/>
        </p:spPr>
        <p:txBody>
          <a:bodyPr wrap="square" rtlCol="0">
            <a:spAutoFit/>
          </a:bodyPr>
          <a:lstStyle/>
          <a:p>
            <a:r>
              <a:rPr lang="en-CA" sz="1200" dirty="0"/>
              <a:t>Overview of mass selection. </a:t>
            </a:r>
            <a:r>
              <a:rPr lang="en-US" sz="1200" i="1" dirty="0"/>
              <a:t>Acquaah, G. (2007) Principles of plant genetics and breeding. 2nd Edition, Wiley-Blackwell, Hoboken.</a:t>
            </a:r>
            <a:endParaRPr lang="en-CA" sz="1200" i="1" dirty="0"/>
          </a:p>
        </p:txBody>
      </p:sp>
    </p:spTree>
    <p:extLst>
      <p:ext uri="{BB962C8B-B14F-4D97-AF65-F5344CB8AC3E}">
        <p14:creationId xmlns:p14="http://schemas.microsoft.com/office/powerpoint/2010/main" val="2926573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31000">
              <a:schemeClr val="bg1">
                <a:alpha val="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a:off x="0" y="1474837"/>
            <a:ext cx="9881419"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FC27813-E5AA-4D73-91A6-1B5DAD22DBF9}"/>
              </a:ext>
            </a:extLst>
          </p:cNvPr>
          <p:cNvSpPr txBox="1"/>
          <p:nvPr/>
        </p:nvSpPr>
        <p:spPr>
          <a:xfrm>
            <a:off x="471948" y="294967"/>
            <a:ext cx="876054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600" b="1" i="0" u="none" strike="noStrike" kern="1200" cap="none" spc="0" normalizeH="0" baseline="0" noProof="0" dirty="0" err="1">
                <a:ln>
                  <a:noFill/>
                </a:ln>
                <a:solidFill>
                  <a:srgbClr val="002060"/>
                </a:solidFill>
                <a:effectLst/>
                <a:uLnTx/>
                <a:uFillTx/>
                <a:latin typeface="Calibri" panose="020F0502020204030204"/>
                <a:ea typeface="+mn-ea"/>
                <a:cs typeface="+mn-cs"/>
              </a:rPr>
              <a:t>QuLinePlus</a:t>
            </a:r>
            <a:r>
              <a:rPr kumimoji="0" lang="en-CA" sz="6600" b="1" i="0" u="none" strike="noStrike" kern="1200" cap="none" spc="0" normalizeH="0" baseline="0" noProof="0" dirty="0">
                <a:ln>
                  <a:noFill/>
                </a:ln>
                <a:solidFill>
                  <a:srgbClr val="002060"/>
                </a:solidFill>
                <a:effectLst/>
                <a:uLnTx/>
                <a:uFillTx/>
                <a:latin typeface="Calibri" panose="020F0502020204030204"/>
                <a:ea typeface="+mn-ea"/>
                <a:cs typeface="+mn-cs"/>
              </a:rPr>
              <a:t> module</a:t>
            </a:r>
          </a:p>
        </p:txBody>
      </p:sp>
      <p:sp>
        <p:nvSpPr>
          <p:cNvPr id="4" name="TextBox 3">
            <a:extLst>
              <a:ext uri="{FF2B5EF4-FFF2-40B4-BE49-F238E27FC236}">
                <a16:creationId xmlns:a16="http://schemas.microsoft.com/office/drawing/2014/main" id="{D2743091-3BB8-4EF0-BF00-4B69436A9873}"/>
              </a:ext>
            </a:extLst>
          </p:cNvPr>
          <p:cNvSpPr txBox="1"/>
          <p:nvPr/>
        </p:nvSpPr>
        <p:spPr>
          <a:xfrm>
            <a:off x="1091380" y="2271252"/>
            <a:ext cx="10224319" cy="181588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Open the file titled “</a:t>
            </a:r>
            <a:r>
              <a:rPr lang="en-CA" sz="2800" b="1" dirty="0" err="1">
                <a:solidFill>
                  <a:prstClr val="black"/>
                </a:solidFill>
                <a:latin typeface="Calibri" panose="020F0502020204030204"/>
              </a:rPr>
              <a:t>mystrategy</a:t>
            </a:r>
            <a:r>
              <a:rPr kumimoji="0" lang="en-CA" sz="28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CA" sz="2800" b="1" i="0" u="none" strike="noStrike" kern="1200" cap="none" spc="0" normalizeH="0" baseline="0" noProof="0" dirty="0" err="1">
                <a:ln>
                  <a:noFill/>
                </a:ln>
                <a:solidFill>
                  <a:prstClr val="black"/>
                </a:solidFill>
                <a:effectLst/>
                <a:uLnTx/>
                <a:uFillTx/>
                <a:latin typeface="Calibri" panose="020F0502020204030204"/>
                <a:ea typeface="+mn-ea"/>
                <a:cs typeface="+mn-cs"/>
              </a:rPr>
              <a:t>qmp</a:t>
            </a: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 with </a:t>
            </a:r>
            <a:r>
              <a:rPr kumimoji="0" lang="en-CA" sz="2800" b="0" i="0" u="none" strike="noStrike" kern="1200" cap="none" spc="0" normalizeH="0" baseline="0" noProof="0" dirty="0" err="1">
                <a:ln>
                  <a:noFill/>
                </a:ln>
                <a:solidFill>
                  <a:prstClr val="black"/>
                </a:solidFill>
                <a:effectLst/>
                <a:uLnTx/>
                <a:uFillTx/>
                <a:latin typeface="Calibri" panose="020F0502020204030204"/>
                <a:ea typeface="+mn-ea"/>
                <a:cs typeface="+mn-cs"/>
              </a:rPr>
              <a:t>textedit</a:t>
            </a:r>
            <a:endPar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lvl="1" indent="-285750">
              <a:buFont typeface="Arial" panose="020B0604020202020204" pitchFamily="34" charset="0"/>
              <a:buChar char="•"/>
              <a:defRPr/>
            </a:pPr>
            <a:r>
              <a:rPr lang="en-CA" sz="2800" dirty="0">
                <a:solidFill>
                  <a:prstClr val="black"/>
                </a:solidFill>
                <a:latin typeface="Calibri" panose="020F0502020204030204"/>
              </a:rPr>
              <a:t>How do we read this?</a:t>
            </a:r>
          </a:p>
          <a:p>
            <a:pPr marL="742950" lvl="1" indent="-285750">
              <a:buFont typeface="Arial" panose="020B0604020202020204" pitchFamily="34" charset="0"/>
              <a:buChar char="•"/>
              <a:defRPr/>
            </a:pP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How can we change it to accommodate our own experiments?</a:t>
            </a:r>
          </a:p>
          <a:p>
            <a:pPr marL="742950" lvl="1" indent="-285750">
              <a:buFont typeface="Arial" panose="020B0604020202020204" pitchFamily="34" charset="0"/>
              <a:buChar char="•"/>
            </a:pPr>
            <a:endPar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4747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3654BE-6732-4EAE-B545-CCE7FC7B2A6C}"/>
              </a:ext>
            </a:extLst>
          </p:cNvPr>
          <p:cNvPicPr>
            <a:picLocks noChangeAspect="1"/>
          </p:cNvPicPr>
          <p:nvPr/>
        </p:nvPicPr>
        <p:blipFill rotWithShape="1">
          <a:blip r:embed="rId2"/>
          <a:srcRect t="5117" r="25119" b="9187"/>
          <a:stretch/>
        </p:blipFill>
        <p:spPr>
          <a:xfrm>
            <a:off x="448537" y="491898"/>
            <a:ext cx="9129486" cy="5874204"/>
          </a:xfrm>
          <a:prstGeom prst="rect">
            <a:avLst/>
          </a:prstGeom>
        </p:spPr>
      </p:pic>
      <p:sp>
        <p:nvSpPr>
          <p:cNvPr id="3" name="Rectangle 2">
            <a:extLst>
              <a:ext uri="{FF2B5EF4-FFF2-40B4-BE49-F238E27FC236}">
                <a16:creationId xmlns:a16="http://schemas.microsoft.com/office/drawing/2014/main" id="{28526C1E-9A9B-4478-B78A-72E8E34BB8BF}"/>
              </a:ext>
            </a:extLst>
          </p:cNvPr>
          <p:cNvSpPr/>
          <p:nvPr/>
        </p:nvSpPr>
        <p:spPr>
          <a:xfrm>
            <a:off x="448537" y="1219200"/>
            <a:ext cx="9667920" cy="528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Connector 5">
            <a:extLst>
              <a:ext uri="{FF2B5EF4-FFF2-40B4-BE49-F238E27FC236}">
                <a16:creationId xmlns:a16="http://schemas.microsoft.com/office/drawing/2014/main" id="{425E4444-804F-4368-8224-ED82B1DB30BD}"/>
              </a:ext>
            </a:extLst>
          </p:cNvPr>
          <p:cNvCxnSpPr>
            <a:cxnSpLocks/>
          </p:cNvCxnSpPr>
          <p:nvPr/>
        </p:nvCxnSpPr>
        <p:spPr>
          <a:xfrm>
            <a:off x="6386287" y="1219200"/>
            <a:ext cx="0" cy="400050"/>
          </a:xfrm>
          <a:prstGeom prst="line">
            <a:avLst/>
          </a:prstGeom>
          <a:ln w="12700">
            <a:solidFill>
              <a:srgbClr val="FF0000"/>
            </a:solidFill>
            <a:roun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58113271-38F4-4692-B2AE-38FBA65708DA}"/>
              </a:ext>
            </a:extLst>
          </p:cNvPr>
          <p:cNvGrpSpPr/>
          <p:nvPr/>
        </p:nvGrpSpPr>
        <p:grpSpPr>
          <a:xfrm>
            <a:off x="6386287" y="1419225"/>
            <a:ext cx="3482720" cy="923330"/>
            <a:chOff x="6386287" y="1419225"/>
            <a:chExt cx="3482720" cy="923330"/>
          </a:xfrm>
        </p:grpSpPr>
        <p:cxnSp>
          <p:nvCxnSpPr>
            <p:cNvPr id="7" name="Straight Connector 6">
              <a:extLst>
                <a:ext uri="{FF2B5EF4-FFF2-40B4-BE49-F238E27FC236}">
                  <a16:creationId xmlns:a16="http://schemas.microsoft.com/office/drawing/2014/main" id="{ABB0E012-F273-4737-9F33-AEF04291AB3B}"/>
                </a:ext>
              </a:extLst>
            </p:cNvPr>
            <p:cNvCxnSpPr>
              <a:cxnSpLocks/>
            </p:cNvCxnSpPr>
            <p:nvPr/>
          </p:nvCxnSpPr>
          <p:spPr>
            <a:xfrm>
              <a:off x="6386287" y="1619250"/>
              <a:ext cx="508000" cy="0"/>
            </a:xfrm>
            <a:prstGeom prst="line">
              <a:avLst/>
            </a:prstGeom>
            <a:ln w="12700">
              <a:solidFill>
                <a:srgbClr val="FF0000"/>
              </a:solidFill>
              <a:round/>
              <a:tailEnd type="arrow"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A8C78D-FCBE-4DA1-BD48-554C37C1A3F9}"/>
                </a:ext>
              </a:extLst>
            </p:cNvPr>
            <p:cNvSpPr txBox="1"/>
            <p:nvPr/>
          </p:nvSpPr>
          <p:spPr>
            <a:xfrm>
              <a:off x="6894286" y="1419225"/>
              <a:ext cx="2974721" cy="923330"/>
            </a:xfrm>
            <a:prstGeom prst="rect">
              <a:avLst/>
            </a:prstGeom>
            <a:noFill/>
          </p:spPr>
          <p:txBody>
            <a:bodyPr wrap="square" rtlCol="0">
              <a:spAutoFit/>
            </a:bodyPr>
            <a:lstStyle/>
            <a:p>
              <a:r>
                <a:rPr lang="en-CA" dirty="0">
                  <a:solidFill>
                    <a:srgbClr val="FF0000"/>
                  </a:solidFill>
                </a:rPr>
                <a:t>If you have your own crossing block design, you can choose to add a </a:t>
              </a:r>
              <a:r>
                <a:rPr lang="en-CA" b="1" i="1" dirty="0">
                  <a:solidFill>
                    <a:srgbClr val="FF0000"/>
                  </a:solidFill>
                </a:rPr>
                <a:t>.pox</a:t>
              </a:r>
              <a:r>
                <a:rPr lang="en-CA" dirty="0">
                  <a:solidFill>
                    <a:srgbClr val="FF0000"/>
                  </a:solidFill>
                </a:rPr>
                <a:t> file</a:t>
              </a:r>
            </a:p>
          </p:txBody>
        </p:sp>
      </p:grpSp>
      <p:cxnSp>
        <p:nvCxnSpPr>
          <p:cNvPr id="11" name="Straight Connector 10">
            <a:extLst>
              <a:ext uri="{FF2B5EF4-FFF2-40B4-BE49-F238E27FC236}">
                <a16:creationId xmlns:a16="http://schemas.microsoft.com/office/drawing/2014/main" id="{011DC0CB-5DB8-4448-B540-FB1C63EED2E4}"/>
              </a:ext>
            </a:extLst>
          </p:cNvPr>
          <p:cNvCxnSpPr>
            <a:cxnSpLocks/>
          </p:cNvCxnSpPr>
          <p:nvPr/>
        </p:nvCxnSpPr>
        <p:spPr>
          <a:xfrm>
            <a:off x="2205473" y="1219200"/>
            <a:ext cx="0" cy="400050"/>
          </a:xfrm>
          <a:prstGeom prst="line">
            <a:avLst/>
          </a:prstGeom>
          <a:ln w="12700">
            <a:solidFill>
              <a:srgbClr val="FF0000"/>
            </a:solidFill>
            <a:round/>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9F0C5C5D-0B02-4B00-866A-B6571B31C292}"/>
              </a:ext>
            </a:extLst>
          </p:cNvPr>
          <p:cNvGrpSpPr/>
          <p:nvPr/>
        </p:nvGrpSpPr>
        <p:grpSpPr>
          <a:xfrm>
            <a:off x="2205473" y="1419225"/>
            <a:ext cx="3672815" cy="646331"/>
            <a:chOff x="2205473" y="1419225"/>
            <a:chExt cx="3672815" cy="646331"/>
          </a:xfrm>
        </p:grpSpPr>
        <p:cxnSp>
          <p:nvCxnSpPr>
            <p:cNvPr id="12" name="Straight Connector 11">
              <a:extLst>
                <a:ext uri="{FF2B5EF4-FFF2-40B4-BE49-F238E27FC236}">
                  <a16:creationId xmlns:a16="http://schemas.microsoft.com/office/drawing/2014/main" id="{D6D17045-64F6-46CC-AF66-437BABD3F782}"/>
                </a:ext>
              </a:extLst>
            </p:cNvPr>
            <p:cNvCxnSpPr>
              <a:cxnSpLocks/>
            </p:cNvCxnSpPr>
            <p:nvPr/>
          </p:nvCxnSpPr>
          <p:spPr>
            <a:xfrm>
              <a:off x="2205473" y="1619250"/>
              <a:ext cx="508000" cy="0"/>
            </a:xfrm>
            <a:prstGeom prst="line">
              <a:avLst/>
            </a:prstGeom>
            <a:ln w="12700">
              <a:solidFill>
                <a:srgbClr val="FF0000"/>
              </a:solidFill>
              <a:round/>
              <a:tailEnd type="arrow"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6487DB2-7AF5-48D3-912E-A9F9D8E392C7}"/>
                </a:ext>
              </a:extLst>
            </p:cNvPr>
            <p:cNvSpPr txBox="1"/>
            <p:nvPr/>
          </p:nvSpPr>
          <p:spPr>
            <a:xfrm>
              <a:off x="2713472" y="1419225"/>
              <a:ext cx="3164816" cy="646331"/>
            </a:xfrm>
            <a:prstGeom prst="rect">
              <a:avLst/>
            </a:prstGeom>
            <a:noFill/>
          </p:spPr>
          <p:txBody>
            <a:bodyPr wrap="square" rtlCol="0">
              <a:spAutoFit/>
            </a:bodyPr>
            <a:lstStyle/>
            <a:p>
              <a:r>
                <a:rPr lang="en-US" dirty="0">
                  <a:solidFill>
                    <a:srgbClr val="FF0000"/>
                  </a:solidFill>
                </a:rPr>
                <a:t>You can choose the number of crosses you want to work with</a:t>
              </a:r>
              <a:endParaRPr lang="en-CA" dirty="0">
                <a:solidFill>
                  <a:srgbClr val="FF0000"/>
                </a:solidFill>
              </a:endParaRPr>
            </a:p>
          </p:txBody>
        </p:sp>
      </p:grpSp>
      <p:cxnSp>
        <p:nvCxnSpPr>
          <p:cNvPr id="15" name="Straight Connector 14">
            <a:extLst>
              <a:ext uri="{FF2B5EF4-FFF2-40B4-BE49-F238E27FC236}">
                <a16:creationId xmlns:a16="http://schemas.microsoft.com/office/drawing/2014/main" id="{FD590B27-227F-488E-AC58-50F51B6F0713}"/>
              </a:ext>
            </a:extLst>
          </p:cNvPr>
          <p:cNvCxnSpPr>
            <a:cxnSpLocks/>
          </p:cNvCxnSpPr>
          <p:nvPr/>
        </p:nvCxnSpPr>
        <p:spPr>
          <a:xfrm>
            <a:off x="1591128" y="1219200"/>
            <a:ext cx="0" cy="1298158"/>
          </a:xfrm>
          <a:prstGeom prst="line">
            <a:avLst/>
          </a:prstGeom>
          <a:ln w="12700">
            <a:solidFill>
              <a:srgbClr val="FF0000"/>
            </a:solidFill>
            <a:roun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239EB2E4-D763-4837-B8F8-E253F17B8023}"/>
              </a:ext>
            </a:extLst>
          </p:cNvPr>
          <p:cNvGrpSpPr/>
          <p:nvPr/>
        </p:nvGrpSpPr>
        <p:grpSpPr>
          <a:xfrm>
            <a:off x="1591128" y="2317333"/>
            <a:ext cx="3482720" cy="646331"/>
            <a:chOff x="1591128" y="2317333"/>
            <a:chExt cx="3482720" cy="646331"/>
          </a:xfrm>
        </p:grpSpPr>
        <p:cxnSp>
          <p:nvCxnSpPr>
            <p:cNvPr id="16" name="Straight Connector 15">
              <a:extLst>
                <a:ext uri="{FF2B5EF4-FFF2-40B4-BE49-F238E27FC236}">
                  <a16:creationId xmlns:a16="http://schemas.microsoft.com/office/drawing/2014/main" id="{FA9240D3-5018-4CE5-BDAD-F2C23B9F2E60}"/>
                </a:ext>
              </a:extLst>
            </p:cNvPr>
            <p:cNvCxnSpPr>
              <a:cxnSpLocks/>
            </p:cNvCxnSpPr>
            <p:nvPr/>
          </p:nvCxnSpPr>
          <p:spPr>
            <a:xfrm>
              <a:off x="1591128" y="2517358"/>
              <a:ext cx="508000" cy="0"/>
            </a:xfrm>
            <a:prstGeom prst="line">
              <a:avLst/>
            </a:prstGeom>
            <a:ln w="12700">
              <a:solidFill>
                <a:srgbClr val="FF0000"/>
              </a:solidFill>
              <a:round/>
              <a:tailEnd type="arrow"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D99781-34DC-45F1-943B-C7E5D7A10AF9}"/>
                </a:ext>
              </a:extLst>
            </p:cNvPr>
            <p:cNvSpPr txBox="1"/>
            <p:nvPr/>
          </p:nvSpPr>
          <p:spPr>
            <a:xfrm>
              <a:off x="2099127" y="2317333"/>
              <a:ext cx="2974721" cy="646331"/>
            </a:xfrm>
            <a:prstGeom prst="rect">
              <a:avLst/>
            </a:prstGeom>
            <a:noFill/>
          </p:spPr>
          <p:txBody>
            <a:bodyPr wrap="square" rtlCol="0">
              <a:spAutoFit/>
            </a:bodyPr>
            <a:lstStyle/>
            <a:p>
              <a:r>
                <a:rPr lang="en-US" dirty="0">
                  <a:solidFill>
                    <a:srgbClr val="FF0000"/>
                  </a:solidFill>
                </a:rPr>
                <a:t>Select the number of cycles you wish to simulate</a:t>
              </a:r>
              <a:endParaRPr lang="en-CA" dirty="0">
                <a:solidFill>
                  <a:srgbClr val="FF0000"/>
                </a:solidFill>
              </a:endParaRPr>
            </a:p>
          </p:txBody>
        </p:sp>
      </p:grpSp>
      <p:cxnSp>
        <p:nvCxnSpPr>
          <p:cNvPr id="19" name="Straight Connector 18">
            <a:extLst>
              <a:ext uri="{FF2B5EF4-FFF2-40B4-BE49-F238E27FC236}">
                <a16:creationId xmlns:a16="http://schemas.microsoft.com/office/drawing/2014/main" id="{54B7A79D-95AF-444F-BFA9-D6F31122A113}"/>
              </a:ext>
            </a:extLst>
          </p:cNvPr>
          <p:cNvCxnSpPr>
            <a:cxnSpLocks/>
          </p:cNvCxnSpPr>
          <p:nvPr/>
        </p:nvCxnSpPr>
        <p:spPr>
          <a:xfrm>
            <a:off x="1075462" y="1219200"/>
            <a:ext cx="0" cy="2309026"/>
          </a:xfrm>
          <a:prstGeom prst="line">
            <a:avLst/>
          </a:prstGeom>
          <a:ln w="12700">
            <a:solidFill>
              <a:srgbClr val="FF0000"/>
            </a:solidFill>
            <a:round/>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69B49133-AC04-4B45-B97C-B9D2FEB1D078}"/>
              </a:ext>
            </a:extLst>
          </p:cNvPr>
          <p:cNvGrpSpPr/>
          <p:nvPr/>
        </p:nvGrpSpPr>
        <p:grpSpPr>
          <a:xfrm>
            <a:off x="1075462" y="3328201"/>
            <a:ext cx="4011085" cy="646331"/>
            <a:chOff x="1075462" y="3328201"/>
            <a:chExt cx="4011085" cy="646331"/>
          </a:xfrm>
        </p:grpSpPr>
        <p:cxnSp>
          <p:nvCxnSpPr>
            <p:cNvPr id="20" name="Straight Connector 19">
              <a:extLst>
                <a:ext uri="{FF2B5EF4-FFF2-40B4-BE49-F238E27FC236}">
                  <a16:creationId xmlns:a16="http://schemas.microsoft.com/office/drawing/2014/main" id="{5686B1AC-6ED9-41C7-B9F9-31200E3D2280}"/>
                </a:ext>
              </a:extLst>
            </p:cNvPr>
            <p:cNvCxnSpPr>
              <a:cxnSpLocks/>
            </p:cNvCxnSpPr>
            <p:nvPr/>
          </p:nvCxnSpPr>
          <p:spPr>
            <a:xfrm>
              <a:off x="1075462" y="3528226"/>
              <a:ext cx="508000" cy="0"/>
            </a:xfrm>
            <a:prstGeom prst="line">
              <a:avLst/>
            </a:prstGeom>
            <a:ln w="12700">
              <a:solidFill>
                <a:srgbClr val="FF0000"/>
              </a:solidFill>
              <a:round/>
              <a:tailEnd type="arrow"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BEBC592-D233-48CD-9B27-67724F30C12F}"/>
                </a:ext>
              </a:extLst>
            </p:cNvPr>
            <p:cNvSpPr txBox="1"/>
            <p:nvPr/>
          </p:nvSpPr>
          <p:spPr>
            <a:xfrm>
              <a:off x="1583461" y="3328201"/>
              <a:ext cx="3503086" cy="646331"/>
            </a:xfrm>
            <a:prstGeom prst="rect">
              <a:avLst/>
            </a:prstGeom>
            <a:noFill/>
          </p:spPr>
          <p:txBody>
            <a:bodyPr wrap="square" rtlCol="0">
              <a:spAutoFit/>
            </a:bodyPr>
            <a:lstStyle/>
            <a:p>
              <a:r>
                <a:rPr lang="en-US" dirty="0">
                  <a:solidFill>
                    <a:srgbClr val="FF0000"/>
                  </a:solidFill>
                </a:rPr>
                <a:t>Select the number of runs (a.k.a. replications) you wish to simulate</a:t>
              </a:r>
              <a:endParaRPr lang="en-CA" dirty="0">
                <a:solidFill>
                  <a:srgbClr val="FF0000"/>
                </a:solidFill>
              </a:endParaRPr>
            </a:p>
          </p:txBody>
        </p:sp>
      </p:grpSp>
      <p:cxnSp>
        <p:nvCxnSpPr>
          <p:cNvPr id="23" name="Straight Connector 22">
            <a:extLst>
              <a:ext uri="{FF2B5EF4-FFF2-40B4-BE49-F238E27FC236}">
                <a16:creationId xmlns:a16="http://schemas.microsoft.com/office/drawing/2014/main" id="{34369007-AA35-461C-B725-A41DFC730BDB}"/>
              </a:ext>
            </a:extLst>
          </p:cNvPr>
          <p:cNvCxnSpPr>
            <a:cxnSpLocks/>
          </p:cNvCxnSpPr>
          <p:nvPr/>
        </p:nvCxnSpPr>
        <p:spPr>
          <a:xfrm>
            <a:off x="509404" y="1219200"/>
            <a:ext cx="0" cy="3363085"/>
          </a:xfrm>
          <a:prstGeom prst="line">
            <a:avLst/>
          </a:prstGeom>
          <a:ln w="12700">
            <a:solidFill>
              <a:srgbClr val="FF0000"/>
            </a:solidFill>
            <a:roun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77231604-C9B7-41BE-B499-8DE1D51CD02A}"/>
              </a:ext>
            </a:extLst>
          </p:cNvPr>
          <p:cNvGrpSpPr/>
          <p:nvPr/>
        </p:nvGrpSpPr>
        <p:grpSpPr>
          <a:xfrm>
            <a:off x="509404" y="4382260"/>
            <a:ext cx="3532825" cy="646331"/>
            <a:chOff x="509404" y="4382260"/>
            <a:chExt cx="3532825" cy="646331"/>
          </a:xfrm>
        </p:grpSpPr>
        <p:cxnSp>
          <p:nvCxnSpPr>
            <p:cNvPr id="24" name="Straight Connector 23">
              <a:extLst>
                <a:ext uri="{FF2B5EF4-FFF2-40B4-BE49-F238E27FC236}">
                  <a16:creationId xmlns:a16="http://schemas.microsoft.com/office/drawing/2014/main" id="{F65C49A5-6890-49DF-B3BC-F0FDEAC1979F}"/>
                </a:ext>
              </a:extLst>
            </p:cNvPr>
            <p:cNvCxnSpPr>
              <a:cxnSpLocks/>
            </p:cNvCxnSpPr>
            <p:nvPr/>
          </p:nvCxnSpPr>
          <p:spPr>
            <a:xfrm>
              <a:off x="509404" y="4582285"/>
              <a:ext cx="508000" cy="0"/>
            </a:xfrm>
            <a:prstGeom prst="line">
              <a:avLst/>
            </a:prstGeom>
            <a:ln w="12700">
              <a:solidFill>
                <a:srgbClr val="FF0000"/>
              </a:solidFill>
              <a:round/>
              <a:tailEnd type="arrow"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25CDD49-565B-4B47-9D88-0758934DB6B8}"/>
                </a:ext>
              </a:extLst>
            </p:cNvPr>
            <p:cNvSpPr txBox="1"/>
            <p:nvPr/>
          </p:nvSpPr>
          <p:spPr>
            <a:xfrm>
              <a:off x="1017403" y="4382260"/>
              <a:ext cx="3024826" cy="646331"/>
            </a:xfrm>
            <a:prstGeom prst="rect">
              <a:avLst/>
            </a:prstGeom>
            <a:noFill/>
          </p:spPr>
          <p:txBody>
            <a:bodyPr wrap="square" rtlCol="0">
              <a:spAutoFit/>
            </a:bodyPr>
            <a:lstStyle/>
            <a:p>
              <a:r>
                <a:rPr lang="en-US" dirty="0">
                  <a:solidFill>
                    <a:srgbClr val="FF0000"/>
                  </a:solidFill>
                </a:rPr>
                <a:t>Change this number if you have more than one strategy</a:t>
              </a:r>
              <a:endParaRPr lang="en-CA" dirty="0">
                <a:solidFill>
                  <a:srgbClr val="FF0000"/>
                </a:solidFill>
              </a:endParaRPr>
            </a:p>
          </p:txBody>
        </p:sp>
      </p:grpSp>
    </p:spTree>
    <p:extLst>
      <p:ext uri="{BB962C8B-B14F-4D97-AF65-F5344CB8AC3E}">
        <p14:creationId xmlns:p14="http://schemas.microsoft.com/office/powerpoint/2010/main" val="145505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left)">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up)">
                                      <p:cBhvr>
                                        <p:cTn id="21" dur="500"/>
                                        <p:tgtEl>
                                          <p:spTgt spid="1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left)">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500"/>
                                        <p:tgtEl>
                                          <p:spTgt spid="15"/>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left)">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up)">
                                      <p:cBhvr>
                                        <p:cTn id="48" dur="500"/>
                                        <p:tgtEl>
                                          <p:spTgt spid="6"/>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left)">
                                      <p:cBhvr>
                                        <p:cTn id="5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3654BE-6732-4EAE-B545-CCE7FC7B2A6C}"/>
              </a:ext>
            </a:extLst>
          </p:cNvPr>
          <p:cNvPicPr>
            <a:picLocks noChangeAspect="1"/>
          </p:cNvPicPr>
          <p:nvPr/>
        </p:nvPicPr>
        <p:blipFill rotWithShape="1">
          <a:blip r:embed="rId2"/>
          <a:srcRect t="5117" r="25119" b="9187"/>
          <a:stretch/>
        </p:blipFill>
        <p:spPr>
          <a:xfrm>
            <a:off x="448537" y="491898"/>
            <a:ext cx="9129486" cy="5874204"/>
          </a:xfrm>
          <a:prstGeom prst="rect">
            <a:avLst/>
          </a:prstGeom>
        </p:spPr>
      </p:pic>
      <p:sp>
        <p:nvSpPr>
          <p:cNvPr id="41" name="Rectangle 40">
            <a:extLst>
              <a:ext uri="{FF2B5EF4-FFF2-40B4-BE49-F238E27FC236}">
                <a16:creationId xmlns:a16="http://schemas.microsoft.com/office/drawing/2014/main" id="{20D4119B-28C5-4243-B086-3EFE9C25B6FE}"/>
              </a:ext>
            </a:extLst>
          </p:cNvPr>
          <p:cNvSpPr/>
          <p:nvPr/>
        </p:nvSpPr>
        <p:spPr>
          <a:xfrm>
            <a:off x="386493" y="2629581"/>
            <a:ext cx="11095164" cy="386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2" name="Straight Connector 41">
            <a:extLst>
              <a:ext uri="{FF2B5EF4-FFF2-40B4-BE49-F238E27FC236}">
                <a16:creationId xmlns:a16="http://schemas.microsoft.com/office/drawing/2014/main" id="{8AA35C4A-C31D-4CF3-94FC-104CC6BEF34A}"/>
              </a:ext>
            </a:extLst>
          </p:cNvPr>
          <p:cNvCxnSpPr>
            <a:cxnSpLocks/>
          </p:cNvCxnSpPr>
          <p:nvPr/>
        </p:nvCxnSpPr>
        <p:spPr>
          <a:xfrm>
            <a:off x="3307385" y="2682861"/>
            <a:ext cx="0" cy="400050"/>
          </a:xfrm>
          <a:prstGeom prst="line">
            <a:avLst/>
          </a:prstGeom>
          <a:ln w="12700">
            <a:solidFill>
              <a:srgbClr val="FF0000"/>
            </a:solidFill>
            <a:roun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3ABF2980-1488-48ED-8CF0-16AABC06E349}"/>
              </a:ext>
            </a:extLst>
          </p:cNvPr>
          <p:cNvGrpSpPr/>
          <p:nvPr/>
        </p:nvGrpSpPr>
        <p:grpSpPr>
          <a:xfrm>
            <a:off x="3307385" y="2882886"/>
            <a:ext cx="6440486" cy="369332"/>
            <a:chOff x="6386287" y="1419225"/>
            <a:chExt cx="6440486" cy="369332"/>
          </a:xfrm>
        </p:grpSpPr>
        <p:cxnSp>
          <p:nvCxnSpPr>
            <p:cNvPr id="44" name="Straight Connector 43">
              <a:extLst>
                <a:ext uri="{FF2B5EF4-FFF2-40B4-BE49-F238E27FC236}">
                  <a16:creationId xmlns:a16="http://schemas.microsoft.com/office/drawing/2014/main" id="{B5BCBFF0-62F0-40C4-BA98-CBC41B85BDAB}"/>
                </a:ext>
              </a:extLst>
            </p:cNvPr>
            <p:cNvCxnSpPr>
              <a:cxnSpLocks/>
            </p:cNvCxnSpPr>
            <p:nvPr/>
          </p:nvCxnSpPr>
          <p:spPr>
            <a:xfrm>
              <a:off x="6386287" y="1619250"/>
              <a:ext cx="508000" cy="0"/>
            </a:xfrm>
            <a:prstGeom prst="line">
              <a:avLst/>
            </a:prstGeom>
            <a:ln w="12700">
              <a:solidFill>
                <a:srgbClr val="FF0000"/>
              </a:solidFill>
              <a:round/>
              <a:tailEnd type="arrow" w="lg" len="lg"/>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C07323E-59F8-4047-8A99-505B15E28233}"/>
                </a:ext>
              </a:extLst>
            </p:cNvPr>
            <p:cNvSpPr txBox="1"/>
            <p:nvPr/>
          </p:nvSpPr>
          <p:spPr>
            <a:xfrm>
              <a:off x="6894286" y="1419225"/>
              <a:ext cx="5932487" cy="369332"/>
            </a:xfrm>
            <a:prstGeom prst="rect">
              <a:avLst/>
            </a:prstGeom>
            <a:noFill/>
          </p:spPr>
          <p:txBody>
            <a:bodyPr wrap="square" rtlCol="0">
              <a:spAutoFit/>
            </a:bodyPr>
            <a:lstStyle/>
            <a:p>
              <a:r>
                <a:rPr lang="en-CA" dirty="0">
                  <a:solidFill>
                    <a:srgbClr val="FF0000"/>
                  </a:solidFill>
                </a:rPr>
                <a:t>Specification for the location. In our example 1 is the nursery.</a:t>
              </a:r>
            </a:p>
          </p:txBody>
        </p:sp>
      </p:grpSp>
      <p:cxnSp>
        <p:nvCxnSpPr>
          <p:cNvPr id="46" name="Straight Connector 45">
            <a:extLst>
              <a:ext uri="{FF2B5EF4-FFF2-40B4-BE49-F238E27FC236}">
                <a16:creationId xmlns:a16="http://schemas.microsoft.com/office/drawing/2014/main" id="{2B437E97-1255-4930-9085-E311F6A76F35}"/>
              </a:ext>
            </a:extLst>
          </p:cNvPr>
          <p:cNvCxnSpPr>
            <a:cxnSpLocks/>
          </p:cNvCxnSpPr>
          <p:nvPr/>
        </p:nvCxnSpPr>
        <p:spPr>
          <a:xfrm>
            <a:off x="3160276" y="2682861"/>
            <a:ext cx="0" cy="931806"/>
          </a:xfrm>
          <a:prstGeom prst="line">
            <a:avLst/>
          </a:prstGeom>
          <a:ln w="12700">
            <a:solidFill>
              <a:srgbClr val="FF0000"/>
            </a:solidFill>
            <a:roun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535C0F-E3AB-461C-B1AC-ABDEC04B53B2}"/>
              </a:ext>
            </a:extLst>
          </p:cNvPr>
          <p:cNvGrpSpPr/>
          <p:nvPr/>
        </p:nvGrpSpPr>
        <p:grpSpPr>
          <a:xfrm>
            <a:off x="3160276" y="3414642"/>
            <a:ext cx="3586900" cy="369332"/>
            <a:chOff x="6386287" y="1419225"/>
            <a:chExt cx="3586900" cy="369332"/>
          </a:xfrm>
        </p:grpSpPr>
        <p:cxnSp>
          <p:nvCxnSpPr>
            <p:cNvPr id="48" name="Straight Connector 47">
              <a:extLst>
                <a:ext uri="{FF2B5EF4-FFF2-40B4-BE49-F238E27FC236}">
                  <a16:creationId xmlns:a16="http://schemas.microsoft.com/office/drawing/2014/main" id="{07C1605C-5CEA-4B3A-9E01-7100F695EAA1}"/>
                </a:ext>
              </a:extLst>
            </p:cNvPr>
            <p:cNvCxnSpPr>
              <a:cxnSpLocks/>
            </p:cNvCxnSpPr>
            <p:nvPr/>
          </p:nvCxnSpPr>
          <p:spPr>
            <a:xfrm>
              <a:off x="6386287" y="1619250"/>
              <a:ext cx="508000" cy="0"/>
            </a:xfrm>
            <a:prstGeom prst="line">
              <a:avLst/>
            </a:prstGeom>
            <a:ln w="12700">
              <a:solidFill>
                <a:srgbClr val="FF0000"/>
              </a:solidFill>
              <a:round/>
              <a:tailEnd type="arrow" w="lg" len="lg"/>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04DF66D-53A5-48D4-ADE8-7E101F6D1A67}"/>
                </a:ext>
              </a:extLst>
            </p:cNvPr>
            <p:cNvSpPr txBox="1"/>
            <p:nvPr/>
          </p:nvSpPr>
          <p:spPr>
            <a:xfrm>
              <a:off x="6894286" y="1419225"/>
              <a:ext cx="3078901" cy="369332"/>
            </a:xfrm>
            <a:prstGeom prst="rect">
              <a:avLst/>
            </a:prstGeom>
            <a:noFill/>
          </p:spPr>
          <p:txBody>
            <a:bodyPr wrap="square" rtlCol="0">
              <a:spAutoFit/>
            </a:bodyPr>
            <a:lstStyle/>
            <a:p>
              <a:r>
                <a:rPr lang="en-CA" dirty="0">
                  <a:solidFill>
                    <a:srgbClr val="FF0000"/>
                  </a:solidFill>
                </a:rPr>
                <a:t>Number of locations</a:t>
              </a:r>
            </a:p>
          </p:txBody>
        </p:sp>
      </p:grpSp>
      <p:cxnSp>
        <p:nvCxnSpPr>
          <p:cNvPr id="34" name="Straight Connector 33">
            <a:extLst>
              <a:ext uri="{FF2B5EF4-FFF2-40B4-BE49-F238E27FC236}">
                <a16:creationId xmlns:a16="http://schemas.microsoft.com/office/drawing/2014/main" id="{140C5D4E-E264-4761-835D-6E7C83847670}"/>
              </a:ext>
            </a:extLst>
          </p:cNvPr>
          <p:cNvCxnSpPr>
            <a:cxnSpLocks/>
          </p:cNvCxnSpPr>
          <p:nvPr/>
        </p:nvCxnSpPr>
        <p:spPr>
          <a:xfrm>
            <a:off x="2979301" y="2682861"/>
            <a:ext cx="0" cy="1465764"/>
          </a:xfrm>
          <a:prstGeom prst="line">
            <a:avLst/>
          </a:prstGeom>
          <a:ln w="12700">
            <a:solidFill>
              <a:srgbClr val="FF0000"/>
            </a:solidFill>
            <a:roun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8569586-D0AC-4FD1-9EA4-FB4FF882A10C}"/>
              </a:ext>
            </a:extLst>
          </p:cNvPr>
          <p:cNvGrpSpPr/>
          <p:nvPr/>
        </p:nvGrpSpPr>
        <p:grpSpPr>
          <a:xfrm>
            <a:off x="2979301" y="3946398"/>
            <a:ext cx="3586900" cy="369332"/>
            <a:chOff x="6386287" y="1419225"/>
            <a:chExt cx="3586900" cy="369332"/>
          </a:xfrm>
        </p:grpSpPr>
        <p:cxnSp>
          <p:nvCxnSpPr>
            <p:cNvPr id="50" name="Straight Connector 49">
              <a:extLst>
                <a:ext uri="{FF2B5EF4-FFF2-40B4-BE49-F238E27FC236}">
                  <a16:creationId xmlns:a16="http://schemas.microsoft.com/office/drawing/2014/main" id="{A0F2D34D-C1B4-4102-9214-E893E538B523}"/>
                </a:ext>
              </a:extLst>
            </p:cNvPr>
            <p:cNvCxnSpPr>
              <a:cxnSpLocks/>
            </p:cNvCxnSpPr>
            <p:nvPr/>
          </p:nvCxnSpPr>
          <p:spPr>
            <a:xfrm>
              <a:off x="6386287" y="1619250"/>
              <a:ext cx="508000" cy="0"/>
            </a:xfrm>
            <a:prstGeom prst="line">
              <a:avLst/>
            </a:prstGeom>
            <a:ln w="12700">
              <a:solidFill>
                <a:srgbClr val="FF0000"/>
              </a:solidFill>
              <a:round/>
              <a:tailEnd type="arrow"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B677FA2-A470-441F-845C-3CA5E8E960F4}"/>
                </a:ext>
              </a:extLst>
            </p:cNvPr>
            <p:cNvSpPr txBox="1"/>
            <p:nvPr/>
          </p:nvSpPr>
          <p:spPr>
            <a:xfrm>
              <a:off x="6894286" y="1419225"/>
              <a:ext cx="3078901" cy="369332"/>
            </a:xfrm>
            <a:prstGeom prst="rect">
              <a:avLst/>
            </a:prstGeom>
            <a:noFill/>
          </p:spPr>
          <p:txBody>
            <a:bodyPr wrap="square" rtlCol="0">
              <a:spAutoFit/>
            </a:bodyPr>
            <a:lstStyle/>
            <a:p>
              <a:r>
                <a:rPr lang="en-CA" dirty="0">
                  <a:solidFill>
                    <a:srgbClr val="FF0000"/>
                  </a:solidFill>
                </a:rPr>
                <a:t>Plot size</a:t>
              </a:r>
            </a:p>
          </p:txBody>
        </p:sp>
      </p:grpSp>
      <p:cxnSp>
        <p:nvCxnSpPr>
          <p:cNvPr id="52" name="Straight Connector 51">
            <a:extLst>
              <a:ext uri="{FF2B5EF4-FFF2-40B4-BE49-F238E27FC236}">
                <a16:creationId xmlns:a16="http://schemas.microsoft.com/office/drawing/2014/main" id="{2075F1A8-66BF-4C8B-9B16-B8ED13C31B37}"/>
              </a:ext>
            </a:extLst>
          </p:cNvPr>
          <p:cNvCxnSpPr>
            <a:cxnSpLocks/>
          </p:cNvCxnSpPr>
          <p:nvPr/>
        </p:nvCxnSpPr>
        <p:spPr>
          <a:xfrm>
            <a:off x="2798326" y="2682861"/>
            <a:ext cx="0" cy="1995318"/>
          </a:xfrm>
          <a:prstGeom prst="line">
            <a:avLst/>
          </a:prstGeom>
          <a:ln w="12700">
            <a:solidFill>
              <a:srgbClr val="FF0000"/>
            </a:solidFill>
            <a:roun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852C7E9C-702F-4ECB-A73C-9EBCD46C4750}"/>
              </a:ext>
            </a:extLst>
          </p:cNvPr>
          <p:cNvGrpSpPr/>
          <p:nvPr/>
        </p:nvGrpSpPr>
        <p:grpSpPr>
          <a:xfrm>
            <a:off x="2798326" y="4478154"/>
            <a:ext cx="3586900" cy="369332"/>
            <a:chOff x="6386287" y="1419225"/>
            <a:chExt cx="3586900" cy="369332"/>
          </a:xfrm>
        </p:grpSpPr>
        <p:cxnSp>
          <p:nvCxnSpPr>
            <p:cNvPr id="54" name="Straight Connector 53">
              <a:extLst>
                <a:ext uri="{FF2B5EF4-FFF2-40B4-BE49-F238E27FC236}">
                  <a16:creationId xmlns:a16="http://schemas.microsoft.com/office/drawing/2014/main" id="{295E9B64-B8D2-4711-A936-B6C819D04C8C}"/>
                </a:ext>
              </a:extLst>
            </p:cNvPr>
            <p:cNvCxnSpPr>
              <a:cxnSpLocks/>
            </p:cNvCxnSpPr>
            <p:nvPr/>
          </p:nvCxnSpPr>
          <p:spPr>
            <a:xfrm>
              <a:off x="6386287" y="1619250"/>
              <a:ext cx="508000" cy="0"/>
            </a:xfrm>
            <a:prstGeom prst="line">
              <a:avLst/>
            </a:prstGeom>
            <a:ln w="12700">
              <a:solidFill>
                <a:srgbClr val="FF0000"/>
              </a:solidFill>
              <a:round/>
              <a:tailEnd type="arrow"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449C6CC-20B2-4277-ACF9-A10BC89CD111}"/>
                </a:ext>
              </a:extLst>
            </p:cNvPr>
            <p:cNvSpPr txBox="1"/>
            <p:nvPr/>
          </p:nvSpPr>
          <p:spPr>
            <a:xfrm>
              <a:off x="6894286" y="1419225"/>
              <a:ext cx="3078901" cy="369332"/>
            </a:xfrm>
            <a:prstGeom prst="rect">
              <a:avLst/>
            </a:prstGeom>
            <a:noFill/>
          </p:spPr>
          <p:txBody>
            <a:bodyPr wrap="square" rtlCol="0">
              <a:spAutoFit/>
            </a:bodyPr>
            <a:lstStyle/>
            <a:p>
              <a:r>
                <a:rPr lang="en-CA" dirty="0">
                  <a:solidFill>
                    <a:srgbClr val="FF0000"/>
                  </a:solidFill>
                </a:rPr>
                <a:t>Number of replications </a:t>
              </a:r>
            </a:p>
          </p:txBody>
        </p:sp>
      </p:grpSp>
      <p:cxnSp>
        <p:nvCxnSpPr>
          <p:cNvPr id="56" name="Straight Connector 55">
            <a:extLst>
              <a:ext uri="{FF2B5EF4-FFF2-40B4-BE49-F238E27FC236}">
                <a16:creationId xmlns:a16="http://schemas.microsoft.com/office/drawing/2014/main" id="{845335F3-55E4-4EE3-825D-E636E7A27F9B}"/>
              </a:ext>
            </a:extLst>
          </p:cNvPr>
          <p:cNvCxnSpPr>
            <a:cxnSpLocks/>
          </p:cNvCxnSpPr>
          <p:nvPr/>
        </p:nvCxnSpPr>
        <p:spPr>
          <a:xfrm>
            <a:off x="2423375" y="2682861"/>
            <a:ext cx="0" cy="2527074"/>
          </a:xfrm>
          <a:prstGeom prst="line">
            <a:avLst/>
          </a:prstGeom>
          <a:ln w="12700">
            <a:solidFill>
              <a:srgbClr val="FF0000"/>
            </a:solidFill>
            <a:round/>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7E9DEE70-D6C5-4138-AE84-3901CFE0BEAD}"/>
              </a:ext>
            </a:extLst>
          </p:cNvPr>
          <p:cNvGrpSpPr/>
          <p:nvPr/>
        </p:nvGrpSpPr>
        <p:grpSpPr>
          <a:xfrm>
            <a:off x="2423375" y="5009910"/>
            <a:ext cx="6440486" cy="369332"/>
            <a:chOff x="6386287" y="1419225"/>
            <a:chExt cx="6440486" cy="369332"/>
          </a:xfrm>
        </p:grpSpPr>
        <p:cxnSp>
          <p:nvCxnSpPr>
            <p:cNvPr id="58" name="Straight Connector 57">
              <a:extLst>
                <a:ext uri="{FF2B5EF4-FFF2-40B4-BE49-F238E27FC236}">
                  <a16:creationId xmlns:a16="http://schemas.microsoft.com/office/drawing/2014/main" id="{F60261A3-F6B9-4710-BABB-F26C304F2D6B}"/>
                </a:ext>
              </a:extLst>
            </p:cNvPr>
            <p:cNvCxnSpPr>
              <a:cxnSpLocks/>
            </p:cNvCxnSpPr>
            <p:nvPr/>
          </p:nvCxnSpPr>
          <p:spPr>
            <a:xfrm>
              <a:off x="6386287" y="1619250"/>
              <a:ext cx="508000" cy="0"/>
            </a:xfrm>
            <a:prstGeom prst="line">
              <a:avLst/>
            </a:prstGeom>
            <a:ln w="12700">
              <a:solidFill>
                <a:srgbClr val="FF0000"/>
              </a:solidFill>
              <a:round/>
              <a:tailEnd type="arrow"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C489D99-17B6-4FAC-B330-7D62CD35C172}"/>
                </a:ext>
              </a:extLst>
            </p:cNvPr>
            <p:cNvSpPr txBox="1"/>
            <p:nvPr/>
          </p:nvSpPr>
          <p:spPr>
            <a:xfrm>
              <a:off x="6894286" y="1419225"/>
              <a:ext cx="5932487" cy="369332"/>
            </a:xfrm>
            <a:prstGeom prst="rect">
              <a:avLst/>
            </a:prstGeom>
            <a:noFill/>
          </p:spPr>
          <p:txBody>
            <a:bodyPr wrap="square" rtlCol="0">
              <a:spAutoFit/>
            </a:bodyPr>
            <a:lstStyle/>
            <a:p>
              <a:r>
                <a:rPr lang="en-CA" dirty="0">
                  <a:solidFill>
                    <a:srgbClr val="FF0000"/>
                  </a:solidFill>
                </a:rPr>
                <a:t>Method of harvest (i.e. </a:t>
              </a:r>
              <a:r>
                <a:rPr lang="en-CA" dirty="0" err="1">
                  <a:solidFill>
                    <a:srgbClr val="FF0000"/>
                  </a:solidFill>
                </a:rPr>
                <a:t>superbulk</a:t>
              </a:r>
              <a:r>
                <a:rPr lang="en-CA" dirty="0">
                  <a:solidFill>
                    <a:srgbClr val="FF0000"/>
                  </a:solidFill>
                </a:rPr>
                <a:t>, bulk, pedigree, </a:t>
              </a:r>
              <a:r>
                <a:rPr lang="en-CA" dirty="0" err="1">
                  <a:solidFill>
                    <a:srgbClr val="FF0000"/>
                  </a:solidFill>
                </a:rPr>
                <a:t>partbulk</a:t>
              </a:r>
              <a:r>
                <a:rPr lang="en-CA" dirty="0">
                  <a:solidFill>
                    <a:srgbClr val="FF0000"/>
                  </a:solidFill>
                </a:rPr>
                <a:t>) </a:t>
              </a:r>
            </a:p>
          </p:txBody>
        </p:sp>
      </p:grpSp>
      <p:cxnSp>
        <p:nvCxnSpPr>
          <p:cNvPr id="60" name="Straight Connector 59">
            <a:extLst>
              <a:ext uri="{FF2B5EF4-FFF2-40B4-BE49-F238E27FC236}">
                <a16:creationId xmlns:a16="http://schemas.microsoft.com/office/drawing/2014/main" id="{5D5AD333-F1B1-4775-880E-6236A675D3EC}"/>
              </a:ext>
            </a:extLst>
          </p:cNvPr>
          <p:cNvCxnSpPr>
            <a:cxnSpLocks/>
          </p:cNvCxnSpPr>
          <p:nvPr/>
        </p:nvCxnSpPr>
        <p:spPr>
          <a:xfrm>
            <a:off x="1589075" y="2682861"/>
            <a:ext cx="0" cy="3058830"/>
          </a:xfrm>
          <a:prstGeom prst="line">
            <a:avLst/>
          </a:prstGeom>
          <a:ln w="12700">
            <a:solidFill>
              <a:srgbClr val="FF0000"/>
            </a:solidFill>
            <a:round/>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1AC0C09D-2D07-40A0-9BC7-EA04E6A4D0A7}"/>
              </a:ext>
            </a:extLst>
          </p:cNvPr>
          <p:cNvGrpSpPr/>
          <p:nvPr/>
        </p:nvGrpSpPr>
        <p:grpSpPr>
          <a:xfrm>
            <a:off x="1589075" y="5541666"/>
            <a:ext cx="9012678" cy="369332"/>
            <a:chOff x="6386287" y="1419225"/>
            <a:chExt cx="9012678" cy="369332"/>
          </a:xfrm>
        </p:grpSpPr>
        <p:cxnSp>
          <p:nvCxnSpPr>
            <p:cNvPr id="62" name="Straight Connector 61">
              <a:extLst>
                <a:ext uri="{FF2B5EF4-FFF2-40B4-BE49-F238E27FC236}">
                  <a16:creationId xmlns:a16="http://schemas.microsoft.com/office/drawing/2014/main" id="{B97C341C-5573-4766-BB60-A169D73C820C}"/>
                </a:ext>
              </a:extLst>
            </p:cNvPr>
            <p:cNvCxnSpPr>
              <a:cxnSpLocks/>
            </p:cNvCxnSpPr>
            <p:nvPr/>
          </p:nvCxnSpPr>
          <p:spPr>
            <a:xfrm>
              <a:off x="6386287" y="1619250"/>
              <a:ext cx="508000" cy="0"/>
            </a:xfrm>
            <a:prstGeom prst="line">
              <a:avLst/>
            </a:prstGeom>
            <a:ln w="12700">
              <a:solidFill>
                <a:srgbClr val="FF0000"/>
              </a:solidFill>
              <a:round/>
              <a:tailEnd type="arrow" w="lg" len="lg"/>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ABEFE0D-B4F5-47A7-AC81-C8FA35885B24}"/>
                </a:ext>
              </a:extLst>
            </p:cNvPr>
            <p:cNvSpPr txBox="1"/>
            <p:nvPr/>
          </p:nvSpPr>
          <p:spPr>
            <a:xfrm>
              <a:off x="6894286" y="1419225"/>
              <a:ext cx="8504679" cy="369332"/>
            </a:xfrm>
            <a:prstGeom prst="rect">
              <a:avLst/>
            </a:prstGeom>
            <a:noFill/>
          </p:spPr>
          <p:txBody>
            <a:bodyPr wrap="square" rtlCol="0">
              <a:spAutoFit/>
            </a:bodyPr>
            <a:lstStyle/>
            <a:p>
              <a:r>
                <a:rPr lang="en-CA" dirty="0">
                  <a:solidFill>
                    <a:srgbClr val="FF0000"/>
                  </a:solidFill>
                </a:rPr>
                <a:t>Seed propagation (i.e. clone, DH, self, backcross, topcross, </a:t>
              </a:r>
              <a:r>
                <a:rPr lang="en-CA" dirty="0" err="1">
                  <a:solidFill>
                    <a:srgbClr val="FF0000"/>
                  </a:solidFill>
                </a:rPr>
                <a:t>doublecross</a:t>
              </a:r>
              <a:r>
                <a:rPr lang="en-CA" dirty="0">
                  <a:solidFill>
                    <a:srgbClr val="FF0000"/>
                  </a:solidFill>
                </a:rPr>
                <a:t>, random, </a:t>
              </a:r>
              <a:r>
                <a:rPr lang="en-CA" dirty="0" err="1">
                  <a:solidFill>
                    <a:srgbClr val="FF0000"/>
                  </a:solidFill>
                </a:rPr>
                <a:t>noself</a:t>
              </a:r>
              <a:r>
                <a:rPr lang="en-CA" dirty="0">
                  <a:solidFill>
                    <a:srgbClr val="FF0000"/>
                  </a:solidFill>
                </a:rPr>
                <a:t>)</a:t>
              </a:r>
            </a:p>
          </p:txBody>
        </p:sp>
      </p:grpSp>
      <p:cxnSp>
        <p:nvCxnSpPr>
          <p:cNvPr id="64" name="Straight Connector 63">
            <a:extLst>
              <a:ext uri="{FF2B5EF4-FFF2-40B4-BE49-F238E27FC236}">
                <a16:creationId xmlns:a16="http://schemas.microsoft.com/office/drawing/2014/main" id="{81AF2151-A61E-47D4-8A83-583CF3338DEA}"/>
              </a:ext>
            </a:extLst>
          </p:cNvPr>
          <p:cNvCxnSpPr>
            <a:cxnSpLocks/>
          </p:cNvCxnSpPr>
          <p:nvPr/>
        </p:nvCxnSpPr>
        <p:spPr>
          <a:xfrm>
            <a:off x="1059519" y="2682861"/>
            <a:ext cx="0" cy="3590588"/>
          </a:xfrm>
          <a:prstGeom prst="line">
            <a:avLst/>
          </a:prstGeom>
          <a:ln w="12700">
            <a:solidFill>
              <a:srgbClr val="FF0000"/>
            </a:solidFill>
            <a:roun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C87B06B3-D042-4C71-81EC-72085F386EC9}"/>
              </a:ext>
            </a:extLst>
          </p:cNvPr>
          <p:cNvGrpSpPr/>
          <p:nvPr/>
        </p:nvGrpSpPr>
        <p:grpSpPr>
          <a:xfrm>
            <a:off x="1059519" y="6073424"/>
            <a:ext cx="3586900" cy="369332"/>
            <a:chOff x="6386287" y="1419225"/>
            <a:chExt cx="3586900" cy="369332"/>
          </a:xfrm>
        </p:grpSpPr>
        <p:cxnSp>
          <p:nvCxnSpPr>
            <p:cNvPr id="66" name="Straight Connector 65">
              <a:extLst>
                <a:ext uri="{FF2B5EF4-FFF2-40B4-BE49-F238E27FC236}">
                  <a16:creationId xmlns:a16="http://schemas.microsoft.com/office/drawing/2014/main" id="{620F021A-C5D5-4B58-896B-575B930B8D42}"/>
                </a:ext>
              </a:extLst>
            </p:cNvPr>
            <p:cNvCxnSpPr>
              <a:cxnSpLocks/>
            </p:cNvCxnSpPr>
            <p:nvPr/>
          </p:nvCxnSpPr>
          <p:spPr>
            <a:xfrm>
              <a:off x="6386287" y="1619250"/>
              <a:ext cx="508000" cy="0"/>
            </a:xfrm>
            <a:prstGeom prst="line">
              <a:avLst/>
            </a:prstGeom>
            <a:ln w="12700">
              <a:solidFill>
                <a:srgbClr val="FF0000"/>
              </a:solidFill>
              <a:round/>
              <a:tailEnd type="arrow"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B5B6D10-DE11-4541-A493-EE0F77FD8587}"/>
                </a:ext>
              </a:extLst>
            </p:cNvPr>
            <p:cNvSpPr txBox="1"/>
            <p:nvPr/>
          </p:nvSpPr>
          <p:spPr>
            <a:xfrm>
              <a:off x="6894286" y="1419225"/>
              <a:ext cx="3078901" cy="369332"/>
            </a:xfrm>
            <a:prstGeom prst="rect">
              <a:avLst/>
            </a:prstGeom>
            <a:noFill/>
          </p:spPr>
          <p:txBody>
            <a:bodyPr wrap="square" rtlCol="0">
              <a:spAutoFit/>
            </a:bodyPr>
            <a:lstStyle/>
            <a:p>
              <a:r>
                <a:rPr lang="en-CA" dirty="0">
                  <a:solidFill>
                    <a:srgbClr val="FF0000"/>
                  </a:solidFill>
                </a:rPr>
                <a:t>Generation title</a:t>
              </a:r>
            </a:p>
          </p:txBody>
        </p:sp>
      </p:grpSp>
      <p:sp>
        <p:nvSpPr>
          <p:cNvPr id="26" name="TextBox 25">
            <a:extLst>
              <a:ext uri="{FF2B5EF4-FFF2-40B4-BE49-F238E27FC236}">
                <a16:creationId xmlns:a16="http://schemas.microsoft.com/office/drawing/2014/main" id="{F6AD76B1-CF8A-4202-980E-BBD2AA5685D0}"/>
              </a:ext>
            </a:extLst>
          </p:cNvPr>
          <p:cNvSpPr txBox="1"/>
          <p:nvPr/>
        </p:nvSpPr>
        <p:spPr>
          <a:xfrm>
            <a:off x="9638100" y="6305715"/>
            <a:ext cx="2322286" cy="369332"/>
          </a:xfrm>
          <a:prstGeom prst="rect">
            <a:avLst/>
          </a:prstGeom>
          <a:noFill/>
        </p:spPr>
        <p:txBody>
          <a:bodyPr wrap="square" rtlCol="0">
            <a:spAutoFit/>
          </a:bodyPr>
          <a:lstStyle/>
          <a:p>
            <a:r>
              <a:rPr lang="en-US" dirty="0"/>
              <a:t>*DH = double haploid</a:t>
            </a:r>
            <a:endParaRPr lang="en-CA" dirty="0"/>
          </a:p>
        </p:txBody>
      </p:sp>
      <p:sp>
        <p:nvSpPr>
          <p:cNvPr id="68" name="TextBox 67">
            <a:extLst>
              <a:ext uri="{FF2B5EF4-FFF2-40B4-BE49-F238E27FC236}">
                <a16:creationId xmlns:a16="http://schemas.microsoft.com/office/drawing/2014/main" id="{ED893666-F991-4D36-8B2B-C50A51E91316}"/>
              </a:ext>
            </a:extLst>
          </p:cNvPr>
          <p:cNvSpPr txBox="1"/>
          <p:nvPr/>
        </p:nvSpPr>
        <p:spPr>
          <a:xfrm>
            <a:off x="2931374" y="1728493"/>
            <a:ext cx="7390679" cy="369332"/>
          </a:xfrm>
          <a:prstGeom prst="rect">
            <a:avLst/>
          </a:prstGeom>
          <a:noFill/>
        </p:spPr>
        <p:txBody>
          <a:bodyPr wrap="square" rtlCol="0">
            <a:spAutoFit/>
          </a:bodyPr>
          <a:lstStyle/>
          <a:p>
            <a:r>
              <a:rPr lang="en-US" dirty="0"/>
              <a:t>Note: the number of generations does NOT include the crossing block (CB)</a:t>
            </a:r>
            <a:endParaRPr lang="en-CA" dirty="0"/>
          </a:p>
        </p:txBody>
      </p:sp>
    </p:spTree>
    <p:extLst>
      <p:ext uri="{BB962C8B-B14F-4D97-AF65-F5344CB8AC3E}">
        <p14:creationId xmlns:p14="http://schemas.microsoft.com/office/powerpoint/2010/main" val="125193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up)">
                                      <p:cBhvr>
                                        <p:cTn id="12" dur="500"/>
                                        <p:tgtEl>
                                          <p:spTgt spid="6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wipe(left)">
                                      <p:cBhvr>
                                        <p:cTn id="16" dur="500"/>
                                        <p:tgtEl>
                                          <p:spTgt spid="6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wipe(up)">
                                      <p:cBhvr>
                                        <p:cTn id="21" dur="500"/>
                                        <p:tgtEl>
                                          <p:spTgt spid="6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ipe(left)">
                                      <p:cBhvr>
                                        <p:cTn id="25" dur="500"/>
                                        <p:tgtEl>
                                          <p:spTgt spid="61"/>
                                        </p:tgtEl>
                                      </p:cBhvr>
                                    </p:animEffec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wipe(up)">
                                      <p:cBhvr>
                                        <p:cTn id="33" dur="500"/>
                                        <p:tgtEl>
                                          <p:spTgt spid="56"/>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up)">
                                      <p:cBhvr>
                                        <p:cTn id="42" dur="500"/>
                                        <p:tgtEl>
                                          <p:spTgt spid="52"/>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wipe(left)">
                                      <p:cBhvr>
                                        <p:cTn id="46" dur="500"/>
                                        <p:tgtEl>
                                          <p:spTgt spid="5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up)">
                                      <p:cBhvr>
                                        <p:cTn id="51" dur="500"/>
                                        <p:tgtEl>
                                          <p:spTgt spid="34"/>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left)">
                                      <p:cBhvr>
                                        <p:cTn id="55" dur="500"/>
                                        <p:tgtEl>
                                          <p:spTgt spid="3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up)">
                                      <p:cBhvr>
                                        <p:cTn id="60" dur="500"/>
                                        <p:tgtEl>
                                          <p:spTgt spid="46"/>
                                        </p:tgtEl>
                                      </p:cBhvr>
                                    </p:animEffec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wipe(left)">
                                      <p:cBhvr>
                                        <p:cTn id="64" dur="500"/>
                                        <p:tgtEl>
                                          <p:spTgt spid="4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wipe(up)">
                                      <p:cBhvr>
                                        <p:cTn id="69" dur="500"/>
                                        <p:tgtEl>
                                          <p:spTgt spid="42"/>
                                        </p:tgtEl>
                                      </p:cBhvr>
                                    </p:animEffect>
                                  </p:childTnLst>
                                </p:cTn>
                              </p:par>
                            </p:childTnLst>
                          </p:cTn>
                        </p:par>
                        <p:par>
                          <p:cTn id="70" fill="hold">
                            <p:stCondLst>
                              <p:cond delay="500"/>
                            </p:stCondLst>
                            <p:childTnLst>
                              <p:par>
                                <p:cTn id="71" presetID="22" presetClass="entr" presetSubtype="8" fill="hold" nodeType="after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left)">
                                      <p:cBhvr>
                                        <p:cTn id="7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3654BE-6732-4EAE-B545-CCE7FC7B2A6C}"/>
              </a:ext>
            </a:extLst>
          </p:cNvPr>
          <p:cNvPicPr>
            <a:picLocks noChangeAspect="1"/>
          </p:cNvPicPr>
          <p:nvPr/>
        </p:nvPicPr>
        <p:blipFill rotWithShape="1">
          <a:blip r:embed="rId2"/>
          <a:srcRect t="5117" r="25119" b="9187"/>
          <a:stretch/>
        </p:blipFill>
        <p:spPr>
          <a:xfrm>
            <a:off x="448537" y="491898"/>
            <a:ext cx="9129486" cy="5874204"/>
          </a:xfrm>
          <a:prstGeom prst="rect">
            <a:avLst/>
          </a:prstGeom>
        </p:spPr>
      </p:pic>
      <p:sp>
        <p:nvSpPr>
          <p:cNvPr id="41" name="Rectangle 40">
            <a:extLst>
              <a:ext uri="{FF2B5EF4-FFF2-40B4-BE49-F238E27FC236}">
                <a16:creationId xmlns:a16="http://schemas.microsoft.com/office/drawing/2014/main" id="{20D4119B-28C5-4243-B086-3EFE9C25B6FE}"/>
              </a:ext>
            </a:extLst>
          </p:cNvPr>
          <p:cNvSpPr/>
          <p:nvPr/>
        </p:nvSpPr>
        <p:spPr>
          <a:xfrm>
            <a:off x="386493" y="4877481"/>
            <a:ext cx="11095164" cy="1726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0" name="Straight Connector 59">
            <a:extLst>
              <a:ext uri="{FF2B5EF4-FFF2-40B4-BE49-F238E27FC236}">
                <a16:creationId xmlns:a16="http://schemas.microsoft.com/office/drawing/2014/main" id="{5D5AD333-F1B1-4775-880E-6236A675D3EC}"/>
              </a:ext>
            </a:extLst>
          </p:cNvPr>
          <p:cNvCxnSpPr>
            <a:cxnSpLocks/>
          </p:cNvCxnSpPr>
          <p:nvPr/>
        </p:nvCxnSpPr>
        <p:spPr>
          <a:xfrm>
            <a:off x="2141525" y="4916564"/>
            <a:ext cx="0" cy="277133"/>
          </a:xfrm>
          <a:prstGeom prst="line">
            <a:avLst/>
          </a:prstGeom>
          <a:ln w="12700">
            <a:solidFill>
              <a:srgbClr val="FF0000"/>
            </a:solidFill>
            <a:round/>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1AC0C09D-2D07-40A0-9BC7-EA04E6A4D0A7}"/>
              </a:ext>
            </a:extLst>
          </p:cNvPr>
          <p:cNvGrpSpPr/>
          <p:nvPr/>
        </p:nvGrpSpPr>
        <p:grpSpPr>
          <a:xfrm>
            <a:off x="2141525" y="4993672"/>
            <a:ext cx="9012678" cy="369332"/>
            <a:chOff x="6386287" y="1419225"/>
            <a:chExt cx="9012678" cy="369332"/>
          </a:xfrm>
        </p:grpSpPr>
        <p:cxnSp>
          <p:nvCxnSpPr>
            <p:cNvPr id="62" name="Straight Connector 61">
              <a:extLst>
                <a:ext uri="{FF2B5EF4-FFF2-40B4-BE49-F238E27FC236}">
                  <a16:creationId xmlns:a16="http://schemas.microsoft.com/office/drawing/2014/main" id="{B97C341C-5573-4766-BB60-A169D73C820C}"/>
                </a:ext>
              </a:extLst>
            </p:cNvPr>
            <p:cNvCxnSpPr>
              <a:cxnSpLocks/>
            </p:cNvCxnSpPr>
            <p:nvPr/>
          </p:nvCxnSpPr>
          <p:spPr>
            <a:xfrm>
              <a:off x="6386287" y="1619250"/>
              <a:ext cx="508000" cy="0"/>
            </a:xfrm>
            <a:prstGeom prst="line">
              <a:avLst/>
            </a:prstGeom>
            <a:ln w="12700">
              <a:solidFill>
                <a:srgbClr val="FF0000"/>
              </a:solidFill>
              <a:round/>
              <a:tailEnd type="arrow" w="lg" len="lg"/>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ABEFE0D-B4F5-47A7-AC81-C8FA35885B24}"/>
                </a:ext>
              </a:extLst>
            </p:cNvPr>
            <p:cNvSpPr txBox="1"/>
            <p:nvPr/>
          </p:nvSpPr>
          <p:spPr>
            <a:xfrm>
              <a:off x="6894286" y="1419225"/>
              <a:ext cx="8504679" cy="369332"/>
            </a:xfrm>
            <a:prstGeom prst="rect">
              <a:avLst/>
            </a:prstGeom>
            <a:noFill/>
          </p:spPr>
          <p:txBody>
            <a:bodyPr wrap="square" rtlCol="0">
              <a:spAutoFit/>
            </a:bodyPr>
            <a:lstStyle/>
            <a:p>
              <a:r>
                <a:rPr lang="en-CA" dirty="0">
                  <a:solidFill>
                    <a:srgbClr val="FF0000"/>
                  </a:solidFill>
                </a:rPr>
                <a:t>Selection intensity</a:t>
              </a:r>
            </a:p>
          </p:txBody>
        </p:sp>
      </p:grpSp>
      <p:cxnSp>
        <p:nvCxnSpPr>
          <p:cNvPr id="64" name="Straight Connector 63">
            <a:extLst>
              <a:ext uri="{FF2B5EF4-FFF2-40B4-BE49-F238E27FC236}">
                <a16:creationId xmlns:a16="http://schemas.microsoft.com/office/drawing/2014/main" id="{81AF2151-A61E-47D4-8A83-583CF3338DEA}"/>
              </a:ext>
            </a:extLst>
          </p:cNvPr>
          <p:cNvCxnSpPr>
            <a:cxnSpLocks/>
          </p:cNvCxnSpPr>
          <p:nvPr/>
        </p:nvCxnSpPr>
        <p:spPr>
          <a:xfrm>
            <a:off x="1943274" y="4916564"/>
            <a:ext cx="0" cy="704130"/>
          </a:xfrm>
          <a:prstGeom prst="line">
            <a:avLst/>
          </a:prstGeom>
          <a:ln w="12700">
            <a:solidFill>
              <a:srgbClr val="FF0000"/>
            </a:solidFill>
            <a:roun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C87B06B3-D042-4C71-81EC-72085F386EC9}"/>
              </a:ext>
            </a:extLst>
          </p:cNvPr>
          <p:cNvGrpSpPr/>
          <p:nvPr/>
        </p:nvGrpSpPr>
        <p:grpSpPr>
          <a:xfrm>
            <a:off x="1943274" y="5420669"/>
            <a:ext cx="5627030" cy="369332"/>
            <a:chOff x="6386287" y="1419225"/>
            <a:chExt cx="5627030" cy="369332"/>
          </a:xfrm>
        </p:grpSpPr>
        <p:cxnSp>
          <p:nvCxnSpPr>
            <p:cNvPr id="66" name="Straight Connector 65">
              <a:extLst>
                <a:ext uri="{FF2B5EF4-FFF2-40B4-BE49-F238E27FC236}">
                  <a16:creationId xmlns:a16="http://schemas.microsoft.com/office/drawing/2014/main" id="{620F021A-C5D5-4B58-896B-575B930B8D42}"/>
                </a:ext>
              </a:extLst>
            </p:cNvPr>
            <p:cNvCxnSpPr>
              <a:cxnSpLocks/>
            </p:cNvCxnSpPr>
            <p:nvPr/>
          </p:nvCxnSpPr>
          <p:spPr>
            <a:xfrm>
              <a:off x="6386287" y="1619250"/>
              <a:ext cx="508000" cy="0"/>
            </a:xfrm>
            <a:prstGeom prst="line">
              <a:avLst/>
            </a:prstGeom>
            <a:ln w="12700">
              <a:solidFill>
                <a:srgbClr val="FF0000"/>
              </a:solidFill>
              <a:round/>
              <a:tailEnd type="arrow"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B5B6D10-DE11-4541-A493-EE0F77FD8587}"/>
                </a:ext>
              </a:extLst>
            </p:cNvPr>
            <p:cNvSpPr txBox="1"/>
            <p:nvPr/>
          </p:nvSpPr>
          <p:spPr>
            <a:xfrm>
              <a:off x="6894286" y="1419225"/>
              <a:ext cx="5119031" cy="369332"/>
            </a:xfrm>
            <a:prstGeom prst="rect">
              <a:avLst/>
            </a:prstGeom>
            <a:noFill/>
          </p:spPr>
          <p:txBody>
            <a:bodyPr wrap="square" rtlCol="0">
              <a:spAutoFit/>
            </a:bodyPr>
            <a:lstStyle/>
            <a:p>
              <a:r>
                <a:rPr lang="en-CA" dirty="0">
                  <a:solidFill>
                    <a:srgbClr val="FF0000"/>
                  </a:solidFill>
                </a:rPr>
                <a:t>Selection model (i.e. T, B, M, R, TV, BV, TN, BN, RN)</a:t>
              </a:r>
            </a:p>
          </p:txBody>
        </p:sp>
      </p:grpSp>
      <p:grpSp>
        <p:nvGrpSpPr>
          <p:cNvPr id="36" name="Group 35">
            <a:extLst>
              <a:ext uri="{FF2B5EF4-FFF2-40B4-BE49-F238E27FC236}">
                <a16:creationId xmlns:a16="http://schemas.microsoft.com/office/drawing/2014/main" id="{F1C56EEE-244B-4E3A-8AF7-22F97F31E364}"/>
              </a:ext>
            </a:extLst>
          </p:cNvPr>
          <p:cNvGrpSpPr/>
          <p:nvPr/>
        </p:nvGrpSpPr>
        <p:grpSpPr>
          <a:xfrm>
            <a:off x="1812250" y="2525424"/>
            <a:ext cx="10411500" cy="369332"/>
            <a:chOff x="5019215" y="1444625"/>
            <a:chExt cx="10411500" cy="369332"/>
          </a:xfrm>
        </p:grpSpPr>
        <p:cxnSp>
          <p:nvCxnSpPr>
            <p:cNvPr id="37" name="Straight Connector 36">
              <a:extLst>
                <a:ext uri="{FF2B5EF4-FFF2-40B4-BE49-F238E27FC236}">
                  <a16:creationId xmlns:a16="http://schemas.microsoft.com/office/drawing/2014/main" id="{BC4D379F-0FF8-460C-9C38-273C7F4D4021}"/>
                </a:ext>
              </a:extLst>
            </p:cNvPr>
            <p:cNvCxnSpPr>
              <a:cxnSpLocks/>
            </p:cNvCxnSpPr>
            <p:nvPr/>
          </p:nvCxnSpPr>
          <p:spPr>
            <a:xfrm>
              <a:off x="5019215" y="1619250"/>
              <a:ext cx="1906822" cy="0"/>
            </a:xfrm>
            <a:prstGeom prst="line">
              <a:avLst/>
            </a:prstGeom>
            <a:ln w="12700">
              <a:solidFill>
                <a:srgbClr val="FF0000"/>
              </a:solidFill>
              <a:round/>
              <a:tailEnd type="arrow" w="lg" len="lg"/>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744402A-869D-414A-BF03-20E267B3268E}"/>
                </a:ext>
              </a:extLst>
            </p:cNvPr>
            <p:cNvSpPr txBox="1"/>
            <p:nvPr/>
          </p:nvSpPr>
          <p:spPr>
            <a:xfrm>
              <a:off x="6926036" y="1444625"/>
              <a:ext cx="8504679" cy="369332"/>
            </a:xfrm>
            <a:prstGeom prst="rect">
              <a:avLst/>
            </a:prstGeom>
            <a:noFill/>
          </p:spPr>
          <p:txBody>
            <a:bodyPr wrap="square" rtlCol="0">
              <a:spAutoFit/>
            </a:bodyPr>
            <a:lstStyle/>
            <a:p>
              <a:r>
                <a:rPr lang="en-CA" dirty="0">
                  <a:solidFill>
                    <a:srgbClr val="FF0000"/>
                  </a:solidFill>
                </a:rPr>
                <a:t>Among family selection</a:t>
              </a:r>
            </a:p>
          </p:txBody>
        </p:sp>
      </p:grpSp>
      <p:grpSp>
        <p:nvGrpSpPr>
          <p:cNvPr id="39" name="Group 38">
            <a:extLst>
              <a:ext uri="{FF2B5EF4-FFF2-40B4-BE49-F238E27FC236}">
                <a16:creationId xmlns:a16="http://schemas.microsoft.com/office/drawing/2014/main" id="{F70AFCC8-25F3-4756-91B1-5FE10F61F5C6}"/>
              </a:ext>
            </a:extLst>
          </p:cNvPr>
          <p:cNvGrpSpPr/>
          <p:nvPr/>
        </p:nvGrpSpPr>
        <p:grpSpPr>
          <a:xfrm>
            <a:off x="3149600" y="3154981"/>
            <a:ext cx="3331982" cy="369332"/>
            <a:chOff x="6321653" y="1463675"/>
            <a:chExt cx="3331982" cy="369332"/>
          </a:xfrm>
        </p:grpSpPr>
        <p:cxnSp>
          <p:nvCxnSpPr>
            <p:cNvPr id="40" name="Straight Connector 39">
              <a:extLst>
                <a:ext uri="{FF2B5EF4-FFF2-40B4-BE49-F238E27FC236}">
                  <a16:creationId xmlns:a16="http://schemas.microsoft.com/office/drawing/2014/main" id="{C12AE8CA-D0E1-4982-9D1F-2F36FFD69192}"/>
                </a:ext>
              </a:extLst>
            </p:cNvPr>
            <p:cNvCxnSpPr>
              <a:cxnSpLocks/>
            </p:cNvCxnSpPr>
            <p:nvPr/>
          </p:nvCxnSpPr>
          <p:spPr>
            <a:xfrm>
              <a:off x="6321653" y="1619250"/>
              <a:ext cx="572634" cy="0"/>
            </a:xfrm>
            <a:prstGeom prst="line">
              <a:avLst/>
            </a:prstGeom>
            <a:ln w="12700">
              <a:solidFill>
                <a:srgbClr val="FF0000"/>
              </a:solidFill>
              <a:round/>
              <a:tailEnd type="arrow" w="lg" len="lg"/>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16D041E1-86E2-4FBE-A389-8E81E48824BF}"/>
                </a:ext>
              </a:extLst>
            </p:cNvPr>
            <p:cNvSpPr txBox="1"/>
            <p:nvPr/>
          </p:nvSpPr>
          <p:spPr>
            <a:xfrm>
              <a:off x="6887937" y="1463675"/>
              <a:ext cx="2765698" cy="369332"/>
            </a:xfrm>
            <a:prstGeom prst="rect">
              <a:avLst/>
            </a:prstGeom>
            <a:noFill/>
          </p:spPr>
          <p:txBody>
            <a:bodyPr wrap="square" rtlCol="0">
              <a:spAutoFit/>
            </a:bodyPr>
            <a:lstStyle/>
            <a:p>
              <a:r>
                <a:rPr lang="en-CA" dirty="0">
                  <a:solidFill>
                    <a:srgbClr val="FF0000"/>
                  </a:solidFill>
                </a:rPr>
                <a:t>Within family selection</a:t>
              </a:r>
            </a:p>
          </p:txBody>
        </p:sp>
      </p:grpSp>
      <p:cxnSp>
        <p:nvCxnSpPr>
          <p:cNvPr id="69" name="Straight Connector 68">
            <a:extLst>
              <a:ext uri="{FF2B5EF4-FFF2-40B4-BE49-F238E27FC236}">
                <a16:creationId xmlns:a16="http://schemas.microsoft.com/office/drawing/2014/main" id="{1123A8C9-048D-41D7-8391-C774FDDA55CA}"/>
              </a:ext>
            </a:extLst>
          </p:cNvPr>
          <p:cNvCxnSpPr>
            <a:cxnSpLocks/>
          </p:cNvCxnSpPr>
          <p:nvPr/>
        </p:nvCxnSpPr>
        <p:spPr>
          <a:xfrm>
            <a:off x="3149599" y="2852251"/>
            <a:ext cx="1" cy="458305"/>
          </a:xfrm>
          <a:prstGeom prst="line">
            <a:avLst/>
          </a:prstGeom>
          <a:ln w="12700">
            <a:solidFill>
              <a:srgbClr val="FF0000"/>
            </a:solidFill>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C140C3F-15B1-4E16-B4CA-28FCE84A5135}"/>
              </a:ext>
            </a:extLst>
          </p:cNvPr>
          <p:cNvCxnSpPr>
            <a:cxnSpLocks/>
          </p:cNvCxnSpPr>
          <p:nvPr/>
        </p:nvCxnSpPr>
        <p:spPr>
          <a:xfrm>
            <a:off x="1812250" y="2852251"/>
            <a:ext cx="1337349" cy="0"/>
          </a:xfrm>
          <a:prstGeom prst="line">
            <a:avLst/>
          </a:prstGeom>
          <a:ln w="12700">
            <a:solidFill>
              <a:srgbClr val="FF0000"/>
            </a:solidFill>
            <a:rou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7E77BD0-16D5-4784-8FC9-F968E5E8E6DF}"/>
              </a:ext>
            </a:extLst>
          </p:cNvPr>
          <p:cNvCxnSpPr>
            <a:cxnSpLocks/>
          </p:cNvCxnSpPr>
          <p:nvPr/>
        </p:nvCxnSpPr>
        <p:spPr>
          <a:xfrm>
            <a:off x="1812250" y="4916564"/>
            <a:ext cx="0" cy="1131127"/>
          </a:xfrm>
          <a:prstGeom prst="line">
            <a:avLst/>
          </a:prstGeom>
          <a:ln w="12700">
            <a:solidFill>
              <a:srgbClr val="FF0000"/>
            </a:solidFill>
            <a:round/>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4056A56F-712A-49EA-9944-A9E0054004F0}"/>
              </a:ext>
            </a:extLst>
          </p:cNvPr>
          <p:cNvGrpSpPr/>
          <p:nvPr/>
        </p:nvGrpSpPr>
        <p:grpSpPr>
          <a:xfrm>
            <a:off x="1812250" y="5847666"/>
            <a:ext cx="5627030" cy="369332"/>
            <a:chOff x="6386287" y="1419225"/>
            <a:chExt cx="5627030" cy="369332"/>
          </a:xfrm>
        </p:grpSpPr>
        <p:cxnSp>
          <p:nvCxnSpPr>
            <p:cNvPr id="73" name="Straight Connector 72">
              <a:extLst>
                <a:ext uri="{FF2B5EF4-FFF2-40B4-BE49-F238E27FC236}">
                  <a16:creationId xmlns:a16="http://schemas.microsoft.com/office/drawing/2014/main" id="{89043117-C62C-48D0-B120-B9DEF0FDB4AF}"/>
                </a:ext>
              </a:extLst>
            </p:cNvPr>
            <p:cNvCxnSpPr>
              <a:cxnSpLocks/>
            </p:cNvCxnSpPr>
            <p:nvPr/>
          </p:nvCxnSpPr>
          <p:spPr>
            <a:xfrm>
              <a:off x="6386287" y="1619250"/>
              <a:ext cx="508000" cy="0"/>
            </a:xfrm>
            <a:prstGeom prst="line">
              <a:avLst/>
            </a:prstGeom>
            <a:ln w="12700">
              <a:solidFill>
                <a:srgbClr val="FF0000"/>
              </a:solidFill>
              <a:round/>
              <a:tailEnd type="arrow"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7EC3E87-4C39-40D3-A2E9-681C392F7443}"/>
                </a:ext>
              </a:extLst>
            </p:cNvPr>
            <p:cNvSpPr txBox="1"/>
            <p:nvPr/>
          </p:nvSpPr>
          <p:spPr>
            <a:xfrm>
              <a:off x="6894286" y="1419225"/>
              <a:ext cx="5119031" cy="369332"/>
            </a:xfrm>
            <a:prstGeom prst="rect">
              <a:avLst/>
            </a:prstGeom>
            <a:noFill/>
          </p:spPr>
          <p:txBody>
            <a:bodyPr wrap="square" rtlCol="0">
              <a:spAutoFit/>
            </a:bodyPr>
            <a:lstStyle/>
            <a:p>
              <a:r>
                <a:rPr lang="en-CA" dirty="0">
                  <a:solidFill>
                    <a:srgbClr val="FF0000"/>
                  </a:solidFill>
                </a:rPr>
                <a:t>Trait number (In our example, trait 1 is yield)</a:t>
              </a:r>
            </a:p>
          </p:txBody>
        </p:sp>
      </p:grpSp>
      <p:cxnSp>
        <p:nvCxnSpPr>
          <p:cNvPr id="75" name="Straight Connector 74">
            <a:extLst>
              <a:ext uri="{FF2B5EF4-FFF2-40B4-BE49-F238E27FC236}">
                <a16:creationId xmlns:a16="http://schemas.microsoft.com/office/drawing/2014/main" id="{B596A250-3E51-447F-AA3E-AC8389587139}"/>
              </a:ext>
            </a:extLst>
          </p:cNvPr>
          <p:cNvCxnSpPr>
            <a:cxnSpLocks/>
          </p:cNvCxnSpPr>
          <p:nvPr/>
        </p:nvCxnSpPr>
        <p:spPr>
          <a:xfrm>
            <a:off x="1666476" y="4916564"/>
            <a:ext cx="0" cy="1558124"/>
          </a:xfrm>
          <a:prstGeom prst="line">
            <a:avLst/>
          </a:prstGeom>
          <a:ln w="12700">
            <a:solidFill>
              <a:srgbClr val="FF0000"/>
            </a:solidFill>
            <a:roun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2EF6344F-AB43-4182-8611-1D2A14F6F5B5}"/>
              </a:ext>
            </a:extLst>
          </p:cNvPr>
          <p:cNvGrpSpPr/>
          <p:nvPr/>
        </p:nvGrpSpPr>
        <p:grpSpPr>
          <a:xfrm>
            <a:off x="1666476" y="6274663"/>
            <a:ext cx="5627030" cy="369332"/>
            <a:chOff x="6386287" y="1419225"/>
            <a:chExt cx="5627030" cy="369332"/>
          </a:xfrm>
        </p:grpSpPr>
        <p:cxnSp>
          <p:nvCxnSpPr>
            <p:cNvPr id="77" name="Straight Connector 76">
              <a:extLst>
                <a:ext uri="{FF2B5EF4-FFF2-40B4-BE49-F238E27FC236}">
                  <a16:creationId xmlns:a16="http://schemas.microsoft.com/office/drawing/2014/main" id="{C3948648-2AF2-4E03-BEA2-5795EBEEC354}"/>
                </a:ext>
              </a:extLst>
            </p:cNvPr>
            <p:cNvCxnSpPr>
              <a:cxnSpLocks/>
            </p:cNvCxnSpPr>
            <p:nvPr/>
          </p:nvCxnSpPr>
          <p:spPr>
            <a:xfrm>
              <a:off x="6386287" y="1619250"/>
              <a:ext cx="508000" cy="0"/>
            </a:xfrm>
            <a:prstGeom prst="line">
              <a:avLst/>
            </a:prstGeom>
            <a:ln w="12700">
              <a:solidFill>
                <a:srgbClr val="FF0000"/>
              </a:solidFill>
              <a:round/>
              <a:tailEnd type="arrow" w="lg" len="lg"/>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99A22D5-CEED-4CAC-9659-E982C41E5F04}"/>
                </a:ext>
              </a:extLst>
            </p:cNvPr>
            <p:cNvSpPr txBox="1"/>
            <p:nvPr/>
          </p:nvSpPr>
          <p:spPr>
            <a:xfrm>
              <a:off x="6894286" y="1419225"/>
              <a:ext cx="5119031" cy="369332"/>
            </a:xfrm>
            <a:prstGeom prst="rect">
              <a:avLst/>
            </a:prstGeom>
            <a:noFill/>
          </p:spPr>
          <p:txBody>
            <a:bodyPr wrap="square" rtlCol="0">
              <a:spAutoFit/>
            </a:bodyPr>
            <a:lstStyle/>
            <a:p>
              <a:r>
                <a:rPr lang="en-CA" dirty="0">
                  <a:solidFill>
                    <a:srgbClr val="FF0000"/>
                  </a:solidFill>
                </a:rPr>
                <a:t>Number of traits to be selected</a:t>
              </a:r>
            </a:p>
          </p:txBody>
        </p:sp>
      </p:grpSp>
      <p:sp>
        <p:nvSpPr>
          <p:cNvPr id="79" name="TextBox 78">
            <a:extLst>
              <a:ext uri="{FF2B5EF4-FFF2-40B4-BE49-F238E27FC236}">
                <a16:creationId xmlns:a16="http://schemas.microsoft.com/office/drawing/2014/main" id="{20B4BF9D-5A43-470B-AB12-4FFDF7CA4F34}"/>
              </a:ext>
            </a:extLst>
          </p:cNvPr>
          <p:cNvSpPr txBox="1"/>
          <p:nvPr/>
        </p:nvSpPr>
        <p:spPr>
          <a:xfrm>
            <a:off x="9180745" y="3963245"/>
            <a:ext cx="2322286" cy="2585323"/>
          </a:xfrm>
          <a:prstGeom prst="rect">
            <a:avLst/>
          </a:prstGeom>
          <a:noFill/>
        </p:spPr>
        <p:txBody>
          <a:bodyPr wrap="square" rtlCol="0">
            <a:spAutoFit/>
          </a:bodyPr>
          <a:lstStyle/>
          <a:p>
            <a:r>
              <a:rPr lang="en-US" dirty="0"/>
              <a:t>*T = top</a:t>
            </a:r>
          </a:p>
          <a:p>
            <a:r>
              <a:rPr lang="en-US" dirty="0"/>
              <a:t>  B = bottom </a:t>
            </a:r>
          </a:p>
          <a:p>
            <a:r>
              <a:rPr lang="en-US" dirty="0"/>
              <a:t>  M = middle</a:t>
            </a:r>
          </a:p>
          <a:p>
            <a:r>
              <a:rPr lang="en-US" dirty="0"/>
              <a:t>  R = random</a:t>
            </a:r>
          </a:p>
          <a:p>
            <a:r>
              <a:rPr lang="en-US" dirty="0"/>
              <a:t>  TV = top value</a:t>
            </a:r>
          </a:p>
          <a:p>
            <a:r>
              <a:rPr lang="en-US" dirty="0"/>
              <a:t>  BV = bottom value</a:t>
            </a:r>
          </a:p>
          <a:p>
            <a:r>
              <a:rPr lang="en-US" dirty="0"/>
              <a:t>  TN = top number</a:t>
            </a:r>
          </a:p>
          <a:p>
            <a:r>
              <a:rPr lang="en-US" dirty="0"/>
              <a:t>  BN = bottom number</a:t>
            </a:r>
          </a:p>
          <a:p>
            <a:r>
              <a:rPr lang="en-US" dirty="0"/>
              <a:t>  RN = random number</a:t>
            </a:r>
            <a:endParaRPr lang="en-CA" dirty="0"/>
          </a:p>
        </p:txBody>
      </p:sp>
    </p:spTree>
    <p:extLst>
      <p:ext uri="{BB962C8B-B14F-4D97-AF65-F5344CB8AC3E}">
        <p14:creationId xmlns:p14="http://schemas.microsoft.com/office/powerpoint/2010/main" val="173386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wipe(left)">
                                      <p:cBhvr>
                                        <p:cTn id="12" dur="500"/>
                                        <p:tgtEl>
                                          <p:spTgt spid="70"/>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up)">
                                      <p:cBhvr>
                                        <p:cTn id="16" dur="500"/>
                                        <p:tgtEl>
                                          <p:spTgt spid="69"/>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left)">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up)">
                                      <p:cBhvr>
                                        <p:cTn id="25" dur="500"/>
                                        <p:tgtEl>
                                          <p:spTgt spid="75"/>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76"/>
                                        </p:tgtEl>
                                        <p:attrNameLst>
                                          <p:attrName>style.visibility</p:attrName>
                                        </p:attrNameLst>
                                      </p:cBhvr>
                                      <p:to>
                                        <p:strVal val="visible"/>
                                      </p:to>
                                    </p:set>
                                    <p:animEffect transition="in" filter="wipe(left)">
                                      <p:cBhvr>
                                        <p:cTn id="29" dur="500"/>
                                        <p:tgtEl>
                                          <p:spTgt spid="7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wipe(up)">
                                      <p:cBhvr>
                                        <p:cTn id="34" dur="500"/>
                                        <p:tgtEl>
                                          <p:spTgt spid="71"/>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wipe(left)">
                                      <p:cBhvr>
                                        <p:cTn id="38" dur="500"/>
                                        <p:tgtEl>
                                          <p:spTgt spid="7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wipe(up)">
                                      <p:cBhvr>
                                        <p:cTn id="43" dur="500"/>
                                        <p:tgtEl>
                                          <p:spTgt spid="64"/>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par>
                          <p:cTn id="48" fill="hold">
                            <p:stCondLst>
                              <p:cond delay="1000"/>
                            </p:stCondLst>
                            <p:childTnLst>
                              <p:par>
                                <p:cTn id="49" presetID="1" presetClass="entr" presetSubtype="0" fill="hold" grpId="0" nodeType="after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up)">
                                      <p:cBhvr>
                                        <p:cTn id="55" dur="500"/>
                                        <p:tgtEl>
                                          <p:spTgt spid="6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wipe(left)">
                                      <p:cBhvr>
                                        <p:cTn id="5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31000">
              <a:schemeClr val="bg1">
                <a:alpha val="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a:off x="0" y="1474837"/>
            <a:ext cx="9881419"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FC27813-E5AA-4D73-91A6-1B5DAD22DBF9}"/>
              </a:ext>
            </a:extLst>
          </p:cNvPr>
          <p:cNvSpPr txBox="1"/>
          <p:nvPr/>
        </p:nvSpPr>
        <p:spPr>
          <a:xfrm>
            <a:off x="471948" y="294967"/>
            <a:ext cx="876054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600" b="1" i="0" u="none" strike="noStrike" kern="1200" cap="none" spc="0" normalizeH="0" baseline="0" noProof="0" dirty="0" err="1">
                <a:ln>
                  <a:noFill/>
                </a:ln>
                <a:solidFill>
                  <a:srgbClr val="002060"/>
                </a:solidFill>
                <a:effectLst/>
                <a:uLnTx/>
                <a:uFillTx/>
                <a:latin typeface="Calibri" panose="020F0502020204030204"/>
                <a:ea typeface="+mn-ea"/>
                <a:cs typeface="+mn-cs"/>
              </a:rPr>
              <a:t>QuLinePlus</a:t>
            </a:r>
            <a:r>
              <a:rPr kumimoji="0" lang="en-CA" sz="6600" b="1" i="0" u="none" strike="noStrike" kern="1200" cap="none" spc="0" normalizeH="0" baseline="0" noProof="0" dirty="0">
                <a:ln>
                  <a:noFill/>
                </a:ln>
                <a:solidFill>
                  <a:srgbClr val="002060"/>
                </a:solidFill>
                <a:effectLst/>
                <a:uLnTx/>
                <a:uFillTx/>
                <a:latin typeface="Calibri" panose="020F0502020204030204"/>
                <a:ea typeface="+mn-ea"/>
                <a:cs typeface="+mn-cs"/>
              </a:rPr>
              <a:t> module</a:t>
            </a:r>
          </a:p>
        </p:txBody>
      </p:sp>
      <p:sp>
        <p:nvSpPr>
          <p:cNvPr id="4" name="TextBox 3">
            <a:extLst>
              <a:ext uri="{FF2B5EF4-FFF2-40B4-BE49-F238E27FC236}">
                <a16:creationId xmlns:a16="http://schemas.microsoft.com/office/drawing/2014/main" id="{D2743091-3BB8-4EF0-BF00-4B69436A9873}"/>
              </a:ext>
            </a:extLst>
          </p:cNvPr>
          <p:cNvSpPr txBox="1"/>
          <p:nvPr/>
        </p:nvSpPr>
        <p:spPr>
          <a:xfrm>
            <a:off x="1091380" y="2271252"/>
            <a:ext cx="10224319" cy="310854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Open a new </a:t>
            </a:r>
            <a:r>
              <a:rPr kumimoji="0" lang="en-CA" sz="2800" b="0" i="0" u="none" strike="noStrike" kern="1200" cap="none" spc="0" normalizeH="0" baseline="0" noProof="0" dirty="0" err="1">
                <a:ln>
                  <a:noFill/>
                </a:ln>
                <a:solidFill>
                  <a:prstClr val="black"/>
                </a:solidFill>
                <a:effectLst/>
                <a:uLnTx/>
                <a:uFillTx/>
                <a:latin typeface="Calibri" panose="020F0502020204030204"/>
                <a:ea typeface="+mn-ea"/>
                <a:cs typeface="+mn-cs"/>
              </a:rPr>
              <a:t>textedit</a:t>
            </a: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 file</a:t>
            </a:r>
          </a:p>
          <a:p>
            <a:pPr marL="742950" lvl="1" indent="-285750">
              <a:buFont typeface="Arial" panose="020B0604020202020204" pitchFamily="34" charset="0"/>
              <a:buChar char="•"/>
              <a:defRPr/>
            </a:pPr>
            <a:r>
              <a:rPr lang="en-CA" sz="2800" dirty="0">
                <a:solidFill>
                  <a:prstClr val="black"/>
                </a:solidFill>
                <a:latin typeface="Calibri" panose="020F0502020204030204"/>
              </a:rPr>
              <a:t>Save as “</a:t>
            </a:r>
            <a:r>
              <a:rPr lang="en-CA" sz="2800" b="1" dirty="0" err="1">
                <a:solidFill>
                  <a:prstClr val="black"/>
                </a:solidFill>
                <a:latin typeface="Calibri" panose="020F0502020204030204"/>
              </a:rPr>
              <a:t>QuLinePlus.mio</a:t>
            </a:r>
            <a:r>
              <a:rPr lang="en-CA" sz="2800" dirty="0">
                <a:solidFill>
                  <a:prstClr val="black"/>
                </a:solidFill>
                <a:latin typeface="Calibri" panose="020F0502020204030204"/>
              </a:rPr>
              <a:t>”</a:t>
            </a:r>
          </a:p>
          <a:p>
            <a:pPr marL="742950" lvl="1" indent="-285750">
              <a:buFont typeface="Arial" panose="020B0604020202020204" pitchFamily="34" charset="0"/>
              <a:buChar char="•"/>
              <a:defRPr/>
            </a:pP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Type the following and then save the file: </a:t>
            </a:r>
          </a:p>
          <a:p>
            <a:pPr lvl="2"/>
            <a:r>
              <a:rPr lang="en-CA" sz="2800" dirty="0">
                <a:solidFill>
                  <a:prstClr val="black"/>
                </a:solidFill>
                <a:latin typeface="Calibri" panose="020F0502020204030204"/>
              </a:rPr>
              <a:t>e</a:t>
            </a:r>
            <a:r>
              <a:rPr kumimoji="0" lang="en-CA" sz="2800" b="0" i="0" u="none" strike="noStrike" kern="1200" cap="none" spc="0" normalizeH="0" baseline="0" noProof="0" dirty="0" err="1">
                <a:ln>
                  <a:noFill/>
                </a:ln>
                <a:solidFill>
                  <a:prstClr val="black"/>
                </a:solidFill>
                <a:effectLst/>
                <a:uLnTx/>
                <a:uFillTx/>
                <a:latin typeface="Calibri" panose="020F0502020204030204"/>
                <a:ea typeface="+mn-ea"/>
                <a:cs typeface="+mn-cs"/>
              </a:rPr>
              <a:t>xample.ges</a:t>
            </a:r>
            <a:endPar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2"/>
            <a:r>
              <a:rPr lang="en-CA" sz="2800" dirty="0" err="1">
                <a:solidFill>
                  <a:prstClr val="black"/>
                </a:solidFill>
                <a:latin typeface="Calibri" panose="020F0502020204030204"/>
              </a:rPr>
              <a:t>Parents.pop</a:t>
            </a:r>
            <a:endParaRPr lang="en-CA" sz="2800" dirty="0">
              <a:solidFill>
                <a:prstClr val="black"/>
              </a:solidFill>
              <a:latin typeface="Calibri" panose="020F0502020204030204"/>
            </a:endParaRPr>
          </a:p>
          <a:p>
            <a:pPr lvl="2"/>
            <a:r>
              <a:rPr lang="en-CA" sz="2800" dirty="0">
                <a:solidFill>
                  <a:prstClr val="black"/>
                </a:solidFill>
                <a:latin typeface="Calibri" panose="020F0502020204030204"/>
              </a:rPr>
              <a:t>m</a:t>
            </a:r>
            <a:r>
              <a:rPr kumimoji="0" lang="en-CA" sz="2800" b="0" i="0" u="none" strike="noStrike" kern="1200" cap="none" spc="0" normalizeH="0" baseline="0" noProof="0" dirty="0" err="1">
                <a:ln>
                  <a:noFill/>
                </a:ln>
                <a:solidFill>
                  <a:prstClr val="black"/>
                </a:solidFill>
                <a:effectLst/>
                <a:uLnTx/>
                <a:uFillTx/>
                <a:latin typeface="Calibri" panose="020F0502020204030204"/>
                <a:ea typeface="+mn-ea"/>
                <a:cs typeface="+mn-cs"/>
              </a:rPr>
              <a:t>ystrategy.qmp</a:t>
            </a:r>
            <a:endPar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2"/>
            <a:r>
              <a:rPr lang="en-CA" sz="2800" dirty="0" err="1">
                <a:solidFill>
                  <a:prstClr val="black"/>
                </a:solidFill>
                <a:latin typeface="Calibri" panose="020F0502020204030204"/>
              </a:rPr>
              <a:t>zOut</a:t>
            </a:r>
            <a:endParaRPr lang="en-CA" sz="2800" dirty="0">
              <a:solidFill>
                <a:prstClr val="black"/>
              </a:solidFill>
              <a:latin typeface="Calibri" panose="020F0502020204030204"/>
            </a:endParaRPr>
          </a:p>
        </p:txBody>
      </p:sp>
      <p:sp>
        <p:nvSpPr>
          <p:cNvPr id="5" name="TextBox 4">
            <a:extLst>
              <a:ext uri="{FF2B5EF4-FFF2-40B4-BE49-F238E27FC236}">
                <a16:creationId xmlns:a16="http://schemas.microsoft.com/office/drawing/2014/main" id="{3FA4EDC1-DAFD-45E8-9C5D-6995699AC099}"/>
              </a:ext>
            </a:extLst>
          </p:cNvPr>
          <p:cNvSpPr txBox="1"/>
          <p:nvPr/>
        </p:nvSpPr>
        <p:spPr>
          <a:xfrm>
            <a:off x="1090863" y="5469994"/>
            <a:ext cx="8951495" cy="369332"/>
          </a:xfrm>
          <a:prstGeom prst="rect">
            <a:avLst/>
          </a:prstGeom>
          <a:noFill/>
        </p:spPr>
        <p:txBody>
          <a:bodyPr wrap="square" rtlCol="0">
            <a:spAutoFit/>
          </a:bodyPr>
          <a:lstStyle/>
          <a:p>
            <a:r>
              <a:rPr lang="en-US" dirty="0"/>
              <a:t>Note: make sure to select </a:t>
            </a:r>
            <a:r>
              <a:rPr lang="en-US" b="1" i="1" dirty="0"/>
              <a:t>All files </a:t>
            </a:r>
            <a:r>
              <a:rPr lang="en-US" dirty="0"/>
              <a:t>under save as type</a:t>
            </a:r>
            <a:endParaRPr lang="en-CA" dirty="0"/>
          </a:p>
        </p:txBody>
      </p:sp>
    </p:spTree>
    <p:extLst>
      <p:ext uri="{BB962C8B-B14F-4D97-AF65-F5344CB8AC3E}">
        <p14:creationId xmlns:p14="http://schemas.microsoft.com/office/powerpoint/2010/main" val="3738416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31000">
              <a:schemeClr val="bg1">
                <a:alpha val="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a:off x="0" y="1474837"/>
            <a:ext cx="9881419"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FC27813-E5AA-4D73-91A6-1B5DAD22DBF9}"/>
              </a:ext>
            </a:extLst>
          </p:cNvPr>
          <p:cNvSpPr txBox="1"/>
          <p:nvPr/>
        </p:nvSpPr>
        <p:spPr>
          <a:xfrm>
            <a:off x="471948" y="294967"/>
            <a:ext cx="876054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600" b="1" i="0" u="none" strike="noStrike" kern="1200" cap="none" spc="0" normalizeH="0" baseline="0" noProof="0" dirty="0" err="1">
                <a:ln>
                  <a:noFill/>
                </a:ln>
                <a:solidFill>
                  <a:srgbClr val="002060"/>
                </a:solidFill>
                <a:effectLst/>
                <a:uLnTx/>
                <a:uFillTx/>
                <a:latin typeface="Calibri" panose="020F0502020204030204"/>
                <a:ea typeface="+mn-ea"/>
                <a:cs typeface="+mn-cs"/>
              </a:rPr>
              <a:t>QuLinePlus</a:t>
            </a:r>
            <a:r>
              <a:rPr kumimoji="0" lang="en-CA" sz="6600" b="1" i="0" u="none" strike="noStrike" kern="1200" cap="none" spc="0" normalizeH="0" baseline="0" noProof="0" dirty="0">
                <a:ln>
                  <a:noFill/>
                </a:ln>
                <a:solidFill>
                  <a:srgbClr val="002060"/>
                </a:solidFill>
                <a:effectLst/>
                <a:uLnTx/>
                <a:uFillTx/>
                <a:latin typeface="Calibri" panose="020F0502020204030204"/>
                <a:ea typeface="+mn-ea"/>
                <a:cs typeface="+mn-cs"/>
              </a:rPr>
              <a:t> module</a:t>
            </a:r>
          </a:p>
        </p:txBody>
      </p:sp>
      <p:sp>
        <p:nvSpPr>
          <p:cNvPr id="4" name="TextBox 3">
            <a:extLst>
              <a:ext uri="{FF2B5EF4-FFF2-40B4-BE49-F238E27FC236}">
                <a16:creationId xmlns:a16="http://schemas.microsoft.com/office/drawing/2014/main" id="{D2743091-3BB8-4EF0-BF00-4B69436A9873}"/>
              </a:ext>
            </a:extLst>
          </p:cNvPr>
          <p:cNvSpPr txBox="1"/>
          <p:nvPr/>
        </p:nvSpPr>
        <p:spPr>
          <a:xfrm>
            <a:off x="1091380" y="2271252"/>
            <a:ext cx="10224319" cy="9541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Run the </a:t>
            </a:r>
            <a:r>
              <a:rPr kumimoji="0" lang="en-CA" sz="2800" b="0" i="0" u="none" strike="noStrike" kern="1200" cap="none" spc="0" normalizeH="0" baseline="0" noProof="0" dirty="0" err="1">
                <a:ln>
                  <a:noFill/>
                </a:ln>
                <a:solidFill>
                  <a:prstClr val="black"/>
                </a:solidFill>
                <a:effectLst/>
                <a:uLnTx/>
                <a:uFillTx/>
                <a:latin typeface="Calibri" panose="020F0502020204030204"/>
                <a:ea typeface="+mn-ea"/>
                <a:cs typeface="+mn-cs"/>
              </a:rPr>
              <a:t>QuLinePlus</a:t>
            </a: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 module</a:t>
            </a:r>
          </a:p>
          <a:p>
            <a:pPr marL="742950" lvl="1" indent="-285750">
              <a:buFont typeface="Arial" panose="020B0604020202020204" pitchFamily="34" charset="0"/>
              <a:buChar char="•"/>
              <a:defRPr/>
            </a:pPr>
            <a:r>
              <a:rPr lang="en-CA" sz="2800" dirty="0">
                <a:solidFill>
                  <a:prstClr val="black"/>
                </a:solidFill>
                <a:latin typeface="Calibri" panose="020F0502020204030204"/>
              </a:rPr>
              <a:t>Double click                                 and you will see the following:</a:t>
            </a:r>
          </a:p>
        </p:txBody>
      </p:sp>
      <p:pic>
        <p:nvPicPr>
          <p:cNvPr id="6" name="Picture 5">
            <a:extLst>
              <a:ext uri="{FF2B5EF4-FFF2-40B4-BE49-F238E27FC236}">
                <a16:creationId xmlns:a16="http://schemas.microsoft.com/office/drawing/2014/main" id="{C35C9884-4C41-44A8-BEA3-40AEA3932394}"/>
              </a:ext>
            </a:extLst>
          </p:cNvPr>
          <p:cNvPicPr>
            <a:picLocks noChangeAspect="1"/>
          </p:cNvPicPr>
          <p:nvPr/>
        </p:nvPicPr>
        <p:blipFill rotWithShape="1">
          <a:blip r:embed="rId2"/>
          <a:srcRect l="74334" t="53613" r="15901" b="43747"/>
          <a:stretch/>
        </p:blipFill>
        <p:spPr>
          <a:xfrm>
            <a:off x="3668080" y="2805455"/>
            <a:ext cx="2545257" cy="386879"/>
          </a:xfrm>
          <a:prstGeom prst="rect">
            <a:avLst/>
          </a:prstGeom>
        </p:spPr>
      </p:pic>
      <p:pic>
        <p:nvPicPr>
          <p:cNvPr id="11" name="Picture 10">
            <a:extLst>
              <a:ext uri="{FF2B5EF4-FFF2-40B4-BE49-F238E27FC236}">
                <a16:creationId xmlns:a16="http://schemas.microsoft.com/office/drawing/2014/main" id="{77B21370-D858-4C7F-A339-1C50A4029325}"/>
              </a:ext>
            </a:extLst>
          </p:cNvPr>
          <p:cNvPicPr>
            <a:picLocks noChangeAspect="1"/>
          </p:cNvPicPr>
          <p:nvPr/>
        </p:nvPicPr>
        <p:blipFill rotWithShape="1">
          <a:blip r:embed="rId3"/>
          <a:srcRect l="10104" t="17484" r="19634" b="16650"/>
          <a:stretch/>
        </p:blipFill>
        <p:spPr>
          <a:xfrm>
            <a:off x="1859575" y="3225359"/>
            <a:ext cx="5985287" cy="3154588"/>
          </a:xfrm>
          <a:prstGeom prst="rect">
            <a:avLst/>
          </a:prstGeom>
        </p:spPr>
      </p:pic>
    </p:spTree>
    <p:extLst>
      <p:ext uri="{BB962C8B-B14F-4D97-AF65-F5344CB8AC3E}">
        <p14:creationId xmlns:p14="http://schemas.microsoft.com/office/powerpoint/2010/main" val="3044227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31000">
              <a:schemeClr val="bg1">
                <a:alpha val="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a:off x="0" y="1474837"/>
            <a:ext cx="9881419"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AFC27813-E5AA-4D73-91A6-1B5DAD22DBF9}"/>
              </a:ext>
            </a:extLst>
          </p:cNvPr>
          <p:cNvSpPr txBox="1"/>
          <p:nvPr/>
        </p:nvSpPr>
        <p:spPr>
          <a:xfrm>
            <a:off x="471948" y="294967"/>
            <a:ext cx="8760542" cy="1107996"/>
          </a:xfrm>
          <a:prstGeom prst="rect">
            <a:avLst/>
          </a:prstGeom>
          <a:noFill/>
        </p:spPr>
        <p:txBody>
          <a:bodyPr wrap="square" rtlCol="0">
            <a:spAutoFit/>
          </a:bodyPr>
          <a:lstStyle/>
          <a:p>
            <a:r>
              <a:rPr lang="en-CA" sz="6600" b="1" dirty="0">
                <a:solidFill>
                  <a:srgbClr val="002060"/>
                </a:solidFill>
              </a:rPr>
              <a:t>OUTLINE</a:t>
            </a:r>
          </a:p>
        </p:txBody>
      </p:sp>
      <p:sp>
        <p:nvSpPr>
          <p:cNvPr id="4" name="TextBox 3">
            <a:extLst>
              <a:ext uri="{FF2B5EF4-FFF2-40B4-BE49-F238E27FC236}">
                <a16:creationId xmlns:a16="http://schemas.microsoft.com/office/drawing/2014/main" id="{D2743091-3BB8-4EF0-BF00-4B69436A9873}"/>
              </a:ext>
            </a:extLst>
          </p:cNvPr>
          <p:cNvSpPr txBox="1"/>
          <p:nvPr/>
        </p:nvSpPr>
        <p:spPr>
          <a:xfrm>
            <a:off x="1091381" y="2068052"/>
            <a:ext cx="9615948" cy="4401205"/>
          </a:xfrm>
          <a:prstGeom prst="rect">
            <a:avLst/>
          </a:prstGeom>
          <a:noFill/>
        </p:spPr>
        <p:txBody>
          <a:bodyPr wrap="square" rtlCol="0">
            <a:spAutoFit/>
          </a:bodyPr>
          <a:lstStyle/>
          <a:p>
            <a:pPr marL="285750" indent="-285750">
              <a:buFont typeface="Arial" panose="020B0604020202020204" pitchFamily="34" charset="0"/>
              <a:buChar char="•"/>
            </a:pPr>
            <a:r>
              <a:rPr lang="en-CA" sz="2000" dirty="0"/>
              <a:t>Introduction </a:t>
            </a:r>
          </a:p>
          <a:p>
            <a:pPr marL="285750" indent="-285750">
              <a:buFont typeface="Arial" panose="020B0604020202020204" pitchFamily="34" charset="0"/>
              <a:buChar char="•"/>
            </a:pPr>
            <a:r>
              <a:rPr lang="en-CA" sz="2000" dirty="0"/>
              <a:t>Workflow</a:t>
            </a:r>
          </a:p>
          <a:p>
            <a:pPr marL="285750" indent="-285750">
              <a:buFont typeface="Arial" panose="020B0604020202020204" pitchFamily="34" charset="0"/>
              <a:buChar char="•"/>
            </a:pPr>
            <a:r>
              <a:rPr lang="en-CA" sz="2000" dirty="0"/>
              <a:t>Running the Qu-Gene engine </a:t>
            </a:r>
          </a:p>
          <a:p>
            <a:pPr marL="742950" lvl="1" indent="-285750">
              <a:buFont typeface="Arial" panose="020B0604020202020204" pitchFamily="34" charset="0"/>
              <a:buChar char="•"/>
            </a:pPr>
            <a:r>
              <a:rPr lang="en-CA" sz="2000" b="1" dirty="0"/>
              <a:t>example.xlsx</a:t>
            </a:r>
          </a:p>
          <a:p>
            <a:pPr marL="742950" lvl="1" indent="-285750">
              <a:buFont typeface="Arial" panose="020B0604020202020204" pitchFamily="34" charset="0"/>
              <a:buChar char="•"/>
            </a:pPr>
            <a:r>
              <a:rPr lang="en-CA" sz="2000" dirty="0"/>
              <a:t>Simulation input (</a:t>
            </a:r>
            <a:r>
              <a:rPr lang="en-CA" sz="2000" b="1" i="1" dirty="0"/>
              <a:t>.</a:t>
            </a:r>
            <a:r>
              <a:rPr lang="en-CA" sz="2000" b="1" i="1" dirty="0" err="1"/>
              <a:t>qug</a:t>
            </a:r>
            <a:r>
              <a:rPr lang="en-CA" sz="2000" dirty="0"/>
              <a:t> file)</a:t>
            </a:r>
          </a:p>
          <a:p>
            <a:pPr marL="285750" indent="-285750">
              <a:buFont typeface="Arial" panose="020B0604020202020204" pitchFamily="34" charset="0"/>
              <a:buChar char="•"/>
            </a:pPr>
            <a:r>
              <a:rPr lang="en-CA" sz="2000" dirty="0"/>
              <a:t>Running the </a:t>
            </a:r>
            <a:r>
              <a:rPr lang="en-CA" sz="2000" dirty="0" err="1"/>
              <a:t>QuLinePlus</a:t>
            </a:r>
            <a:r>
              <a:rPr lang="en-CA" sz="2000" dirty="0"/>
              <a:t> module</a:t>
            </a:r>
          </a:p>
          <a:p>
            <a:pPr marL="742950" lvl="1" indent="-285750">
              <a:buFont typeface="Arial" panose="020B0604020202020204" pitchFamily="34" charset="0"/>
              <a:buChar char="•"/>
            </a:pPr>
            <a:r>
              <a:rPr lang="en-CA" sz="2000" dirty="0"/>
              <a:t>Gene-environment system (</a:t>
            </a:r>
            <a:r>
              <a:rPr lang="en-CA" sz="2000" b="1" i="1" dirty="0"/>
              <a:t>.</a:t>
            </a:r>
            <a:r>
              <a:rPr lang="en-CA" sz="2000" b="1" i="1" dirty="0" err="1"/>
              <a:t>ges</a:t>
            </a:r>
            <a:r>
              <a:rPr lang="en-CA" sz="2000" dirty="0"/>
              <a:t> file)</a:t>
            </a:r>
          </a:p>
          <a:p>
            <a:pPr marL="742950" lvl="1" indent="-285750">
              <a:buFont typeface="Arial" panose="020B0604020202020204" pitchFamily="34" charset="0"/>
              <a:buChar char="•"/>
            </a:pPr>
            <a:r>
              <a:rPr lang="en-CA" sz="2000" dirty="0"/>
              <a:t>Breeding strategy (</a:t>
            </a:r>
            <a:r>
              <a:rPr lang="en-CA" sz="2000" b="1" i="1" dirty="0"/>
              <a:t>.</a:t>
            </a:r>
            <a:r>
              <a:rPr lang="en-CA" sz="2000" b="1" i="1" dirty="0" err="1"/>
              <a:t>qmp</a:t>
            </a:r>
            <a:r>
              <a:rPr lang="en-CA" sz="2000" dirty="0"/>
              <a:t> file)</a:t>
            </a:r>
          </a:p>
          <a:p>
            <a:pPr marL="742950" lvl="1" indent="-285750">
              <a:buFont typeface="Arial" panose="020B0604020202020204" pitchFamily="34" charset="0"/>
              <a:buChar char="•"/>
            </a:pPr>
            <a:r>
              <a:rPr lang="en-CA" sz="2000" dirty="0"/>
              <a:t>Parental population (</a:t>
            </a:r>
            <a:r>
              <a:rPr lang="en-CA" sz="2000" b="1" i="1" dirty="0"/>
              <a:t>.pop</a:t>
            </a:r>
            <a:r>
              <a:rPr lang="en-CA" sz="2000" dirty="0"/>
              <a:t> file)</a:t>
            </a:r>
          </a:p>
          <a:p>
            <a:pPr marL="285750" indent="-285750">
              <a:buFont typeface="Arial" panose="020B0604020202020204" pitchFamily="34" charset="0"/>
              <a:buChar char="•"/>
            </a:pPr>
            <a:r>
              <a:rPr lang="en-CA" sz="2000" dirty="0"/>
              <a:t>Processing simulation output</a:t>
            </a:r>
          </a:p>
          <a:p>
            <a:pPr marL="742950" lvl="1" indent="-285750">
              <a:buFont typeface="Arial" panose="020B0604020202020204" pitchFamily="34" charset="0"/>
              <a:buChar char="•"/>
            </a:pPr>
            <a:r>
              <a:rPr lang="en-CA" sz="2000" dirty="0"/>
              <a:t>Genetic gain (.</a:t>
            </a:r>
            <a:r>
              <a:rPr lang="en-CA" sz="2000" b="1" i="1" dirty="0"/>
              <a:t>fit</a:t>
            </a:r>
            <a:r>
              <a:rPr lang="en-CA" sz="2000" dirty="0"/>
              <a:t> file)</a:t>
            </a:r>
          </a:p>
          <a:p>
            <a:pPr marL="742950" lvl="1" indent="-285750">
              <a:buFont typeface="Arial" panose="020B0604020202020204" pitchFamily="34" charset="0"/>
              <a:buChar char="•"/>
            </a:pPr>
            <a:r>
              <a:rPr lang="en-CA" sz="2000" dirty="0"/>
              <a:t>Allele fixation rate (.</a:t>
            </a:r>
            <a:r>
              <a:rPr lang="en-CA" sz="2000" b="1" i="1" dirty="0"/>
              <a:t>fix </a:t>
            </a:r>
            <a:r>
              <a:rPr lang="en-CA" sz="2000" dirty="0"/>
              <a:t>file)</a:t>
            </a:r>
          </a:p>
          <a:p>
            <a:pPr marL="742950" lvl="1" indent="-285750">
              <a:buFont typeface="Arial" panose="020B0604020202020204" pitchFamily="34" charset="0"/>
              <a:buChar char="•"/>
            </a:pPr>
            <a:r>
              <a:rPr lang="en-CA" sz="2000" dirty="0"/>
              <a:t>Hamming distance (.</a:t>
            </a:r>
            <a:r>
              <a:rPr lang="en-CA" sz="2000" b="1" i="1" dirty="0"/>
              <a:t>ham </a:t>
            </a:r>
            <a:r>
              <a:rPr lang="en-CA" sz="2000" dirty="0"/>
              <a:t>file)</a:t>
            </a:r>
          </a:p>
          <a:p>
            <a:pPr marL="742950" lvl="1" indent="-285750">
              <a:buFont typeface="Arial" panose="020B0604020202020204" pitchFamily="34" charset="0"/>
              <a:buChar char="•"/>
            </a:pPr>
            <a:r>
              <a:rPr lang="en-CA" sz="2000" dirty="0"/>
              <a:t>Genetic variance (</a:t>
            </a:r>
            <a:r>
              <a:rPr lang="en-CA" sz="2000" b="1" i="1" dirty="0"/>
              <a:t>.var</a:t>
            </a:r>
            <a:r>
              <a:rPr lang="en-CA" sz="2000" dirty="0"/>
              <a:t> file)</a:t>
            </a:r>
          </a:p>
        </p:txBody>
      </p:sp>
    </p:spTree>
    <p:extLst>
      <p:ext uri="{BB962C8B-B14F-4D97-AF65-F5344CB8AC3E}">
        <p14:creationId xmlns:p14="http://schemas.microsoft.com/office/powerpoint/2010/main" val="1880457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31000">
              <a:schemeClr val="bg1">
                <a:alpha val="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a:off x="0" y="1474837"/>
            <a:ext cx="9881419"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FC27813-E5AA-4D73-91A6-1B5DAD22DBF9}"/>
              </a:ext>
            </a:extLst>
          </p:cNvPr>
          <p:cNvSpPr txBox="1"/>
          <p:nvPr/>
        </p:nvSpPr>
        <p:spPr>
          <a:xfrm>
            <a:off x="471948" y="294967"/>
            <a:ext cx="876054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600" b="1" i="0" u="none" strike="noStrike" kern="1200" cap="none" spc="0" normalizeH="0" baseline="0" noProof="0" dirty="0" err="1">
                <a:ln>
                  <a:noFill/>
                </a:ln>
                <a:solidFill>
                  <a:srgbClr val="002060"/>
                </a:solidFill>
                <a:effectLst/>
                <a:uLnTx/>
                <a:uFillTx/>
                <a:latin typeface="Calibri" panose="020F0502020204030204"/>
                <a:ea typeface="+mn-ea"/>
                <a:cs typeface="+mn-cs"/>
              </a:rPr>
              <a:t>QuLinePlus</a:t>
            </a:r>
            <a:r>
              <a:rPr kumimoji="0" lang="en-CA" sz="6600" b="1" i="0" u="none" strike="noStrike" kern="1200" cap="none" spc="0" normalizeH="0" baseline="0" noProof="0" dirty="0">
                <a:ln>
                  <a:noFill/>
                </a:ln>
                <a:solidFill>
                  <a:srgbClr val="002060"/>
                </a:solidFill>
                <a:effectLst/>
                <a:uLnTx/>
                <a:uFillTx/>
                <a:latin typeface="Calibri" panose="020F0502020204030204"/>
                <a:ea typeface="+mn-ea"/>
                <a:cs typeface="+mn-cs"/>
              </a:rPr>
              <a:t> module</a:t>
            </a:r>
          </a:p>
        </p:txBody>
      </p:sp>
      <p:sp>
        <p:nvSpPr>
          <p:cNvPr id="4" name="TextBox 3">
            <a:extLst>
              <a:ext uri="{FF2B5EF4-FFF2-40B4-BE49-F238E27FC236}">
                <a16:creationId xmlns:a16="http://schemas.microsoft.com/office/drawing/2014/main" id="{D2743091-3BB8-4EF0-BF00-4B69436A9873}"/>
              </a:ext>
            </a:extLst>
          </p:cNvPr>
          <p:cNvSpPr txBox="1"/>
          <p:nvPr/>
        </p:nvSpPr>
        <p:spPr>
          <a:xfrm>
            <a:off x="1091380" y="2271252"/>
            <a:ext cx="10224319"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Calibri" panose="020F0502020204030204"/>
              </a:rPr>
              <a:t>If the run was successful, you should see a number of output files:</a:t>
            </a:r>
            <a:endParaRPr lang="en-CA" sz="2800" dirty="0">
              <a:solidFill>
                <a:prstClr val="black"/>
              </a:solidFill>
              <a:latin typeface="Calibri" panose="020F0502020204030204"/>
            </a:endParaRPr>
          </a:p>
        </p:txBody>
      </p:sp>
      <p:pic>
        <p:nvPicPr>
          <p:cNvPr id="9" name="Picture 8">
            <a:extLst>
              <a:ext uri="{FF2B5EF4-FFF2-40B4-BE49-F238E27FC236}">
                <a16:creationId xmlns:a16="http://schemas.microsoft.com/office/drawing/2014/main" id="{2C65C8A3-D907-40AC-A71F-06425B20FD19}"/>
              </a:ext>
            </a:extLst>
          </p:cNvPr>
          <p:cNvPicPr>
            <a:picLocks noChangeAspect="1"/>
          </p:cNvPicPr>
          <p:nvPr/>
        </p:nvPicPr>
        <p:blipFill rotWithShape="1">
          <a:blip r:embed="rId2"/>
          <a:srcRect l="7384" t="8036" r="12773" b="12898"/>
          <a:stretch/>
        </p:blipFill>
        <p:spPr>
          <a:xfrm>
            <a:off x="2193514" y="2933700"/>
            <a:ext cx="6207536" cy="3456055"/>
          </a:xfrm>
          <a:prstGeom prst="rect">
            <a:avLst/>
          </a:prstGeom>
        </p:spPr>
      </p:pic>
    </p:spTree>
    <p:extLst>
      <p:ext uri="{BB962C8B-B14F-4D97-AF65-F5344CB8AC3E}">
        <p14:creationId xmlns:p14="http://schemas.microsoft.com/office/powerpoint/2010/main" val="509398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31000">
              <a:schemeClr val="bg1">
                <a:alpha val="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a:off x="0" y="1474837"/>
            <a:ext cx="9881419"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FC27813-E5AA-4D73-91A6-1B5DAD22DBF9}"/>
              </a:ext>
            </a:extLst>
          </p:cNvPr>
          <p:cNvSpPr txBox="1"/>
          <p:nvPr/>
        </p:nvSpPr>
        <p:spPr>
          <a:xfrm>
            <a:off x="471948" y="294967"/>
            <a:ext cx="876054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600" b="1" i="0" u="none" strike="noStrike" kern="1200" cap="none" spc="0" normalizeH="0" baseline="0" noProof="0" dirty="0">
                <a:ln>
                  <a:noFill/>
                </a:ln>
                <a:solidFill>
                  <a:srgbClr val="002060"/>
                </a:solidFill>
                <a:effectLst/>
                <a:uLnTx/>
                <a:uFillTx/>
                <a:latin typeface="Calibri" panose="020F0502020204030204"/>
                <a:ea typeface="+mn-ea"/>
                <a:cs typeface="+mn-cs"/>
              </a:rPr>
              <a:t>Simulation output</a:t>
            </a:r>
          </a:p>
        </p:txBody>
      </p:sp>
      <p:sp>
        <p:nvSpPr>
          <p:cNvPr id="4" name="TextBox 3">
            <a:extLst>
              <a:ext uri="{FF2B5EF4-FFF2-40B4-BE49-F238E27FC236}">
                <a16:creationId xmlns:a16="http://schemas.microsoft.com/office/drawing/2014/main" id="{D2743091-3BB8-4EF0-BF00-4B69436A9873}"/>
              </a:ext>
            </a:extLst>
          </p:cNvPr>
          <p:cNvSpPr txBox="1"/>
          <p:nvPr/>
        </p:nvSpPr>
        <p:spPr>
          <a:xfrm>
            <a:off x="1091380" y="2271252"/>
            <a:ext cx="9571931" cy="42165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Calibri" panose="020F0502020204030204"/>
              </a:rPr>
              <a:t>We will consider only the following files:</a:t>
            </a:r>
          </a:p>
          <a:p>
            <a:pPr marL="742950" lvl="1" indent="-285750">
              <a:buFont typeface="Arial" panose="020B0604020202020204" pitchFamily="34" charset="0"/>
              <a:buChar char="•"/>
              <a:defRPr/>
            </a:pPr>
            <a:r>
              <a:rPr lang="en-US" sz="2800" dirty="0">
                <a:solidFill>
                  <a:prstClr val="black"/>
                </a:solidFill>
                <a:latin typeface="Calibri" panose="020F0502020204030204"/>
              </a:rPr>
              <a:t>.</a:t>
            </a:r>
            <a:r>
              <a:rPr lang="en-US" sz="2800" b="1" i="1" dirty="0">
                <a:solidFill>
                  <a:prstClr val="black"/>
                </a:solidFill>
                <a:latin typeface="Calibri" panose="020F0502020204030204"/>
              </a:rPr>
              <a:t>fit</a:t>
            </a:r>
            <a:r>
              <a:rPr lang="en-US" sz="2800" dirty="0">
                <a:solidFill>
                  <a:prstClr val="black"/>
                </a:solidFill>
                <a:latin typeface="Calibri" panose="020F0502020204030204"/>
              </a:rPr>
              <a:t> file</a:t>
            </a:r>
          </a:p>
          <a:p>
            <a:pPr marL="1200150" lvl="2" indent="-285750">
              <a:buFont typeface="Arial" panose="020B0604020202020204" pitchFamily="34" charset="0"/>
              <a:buChar char="•"/>
              <a:defRPr/>
            </a:pPr>
            <a:r>
              <a:rPr lang="en-US" sz="2000" dirty="0">
                <a:solidFill>
                  <a:prstClr val="black"/>
                </a:solidFill>
                <a:latin typeface="Calibri" panose="020F0502020204030204"/>
              </a:rPr>
              <a:t>Contains the average “fitness” values for the population</a:t>
            </a:r>
          </a:p>
          <a:p>
            <a:pPr marL="1200150" lvl="2" indent="-285750">
              <a:buFont typeface="Arial" panose="020B0604020202020204" pitchFamily="34" charset="0"/>
              <a:buChar char="•"/>
              <a:defRPr/>
            </a:pPr>
            <a:r>
              <a:rPr lang="en-US" sz="2000" dirty="0">
                <a:solidFill>
                  <a:prstClr val="black"/>
                </a:solidFill>
                <a:latin typeface="Calibri" panose="020F0502020204030204"/>
              </a:rPr>
              <a:t>Can be used to estimate genetic gain</a:t>
            </a:r>
          </a:p>
          <a:p>
            <a:pPr marL="742950" lvl="1" indent="-285750">
              <a:buFont typeface="Arial" panose="020B0604020202020204" pitchFamily="34" charset="0"/>
              <a:buChar char="•"/>
              <a:defRPr/>
            </a:pPr>
            <a:r>
              <a:rPr lang="en-US" sz="2800" dirty="0">
                <a:solidFill>
                  <a:prstClr val="black"/>
                </a:solidFill>
                <a:latin typeface="Calibri" panose="020F0502020204030204"/>
              </a:rPr>
              <a:t>.</a:t>
            </a:r>
            <a:r>
              <a:rPr lang="en-US" sz="2800" b="1" i="1" dirty="0">
                <a:solidFill>
                  <a:prstClr val="black"/>
                </a:solidFill>
                <a:latin typeface="Calibri" panose="020F0502020204030204"/>
              </a:rPr>
              <a:t>fix</a:t>
            </a:r>
            <a:r>
              <a:rPr lang="en-US" sz="2800" dirty="0">
                <a:solidFill>
                  <a:prstClr val="black"/>
                </a:solidFill>
                <a:latin typeface="Calibri" panose="020F0502020204030204"/>
              </a:rPr>
              <a:t> file</a:t>
            </a:r>
          </a:p>
          <a:p>
            <a:pPr marL="1200150" lvl="2" indent="-285750">
              <a:buFont typeface="Arial" panose="020B0604020202020204" pitchFamily="34" charset="0"/>
              <a:buChar char="•"/>
              <a:defRPr/>
            </a:pPr>
            <a:r>
              <a:rPr lang="en-US" sz="2000" dirty="0">
                <a:solidFill>
                  <a:prstClr val="black"/>
                </a:solidFill>
                <a:latin typeface="Calibri" panose="020F0502020204030204"/>
              </a:rPr>
              <a:t>Contains the percentage of </a:t>
            </a:r>
            <a:r>
              <a:rPr lang="en-US" sz="2000" dirty="0" err="1">
                <a:solidFill>
                  <a:prstClr val="black"/>
                </a:solidFill>
                <a:latin typeface="Calibri" panose="020F0502020204030204"/>
              </a:rPr>
              <a:t>favourable</a:t>
            </a:r>
            <a:r>
              <a:rPr lang="en-US" sz="2000" dirty="0">
                <a:solidFill>
                  <a:prstClr val="black"/>
                </a:solidFill>
                <a:latin typeface="Calibri" panose="020F0502020204030204"/>
              </a:rPr>
              <a:t> and </a:t>
            </a:r>
            <a:r>
              <a:rPr lang="en-US" sz="2000" dirty="0" err="1">
                <a:solidFill>
                  <a:prstClr val="black"/>
                </a:solidFill>
                <a:latin typeface="Calibri" panose="020F0502020204030204"/>
              </a:rPr>
              <a:t>unfavouable</a:t>
            </a:r>
            <a:r>
              <a:rPr lang="en-US" sz="2000" dirty="0">
                <a:solidFill>
                  <a:prstClr val="black"/>
                </a:solidFill>
                <a:latin typeface="Calibri" panose="020F0502020204030204"/>
              </a:rPr>
              <a:t> alleles that are fixed in the population</a:t>
            </a:r>
          </a:p>
          <a:p>
            <a:pPr marL="742950" lvl="1" indent="-285750">
              <a:buFont typeface="Arial" panose="020B0604020202020204" pitchFamily="34" charset="0"/>
              <a:buChar char="•"/>
              <a:defRPr/>
            </a:pPr>
            <a:r>
              <a:rPr lang="en-US" sz="2800" dirty="0">
                <a:solidFill>
                  <a:prstClr val="black"/>
                </a:solidFill>
                <a:latin typeface="Calibri" panose="020F0502020204030204"/>
              </a:rPr>
              <a:t>.</a:t>
            </a:r>
            <a:r>
              <a:rPr lang="en-US" sz="2800" b="1" i="1" dirty="0">
                <a:solidFill>
                  <a:prstClr val="black"/>
                </a:solidFill>
                <a:latin typeface="Calibri" panose="020F0502020204030204"/>
              </a:rPr>
              <a:t>ham</a:t>
            </a:r>
            <a:r>
              <a:rPr lang="en-US" sz="2800" dirty="0">
                <a:solidFill>
                  <a:prstClr val="black"/>
                </a:solidFill>
                <a:latin typeface="Calibri" panose="020F0502020204030204"/>
              </a:rPr>
              <a:t> file</a:t>
            </a:r>
          </a:p>
          <a:p>
            <a:pPr marL="1200150" lvl="2" indent="-285750">
              <a:buFont typeface="Arial" panose="020B0604020202020204" pitchFamily="34" charset="0"/>
              <a:buChar char="•"/>
              <a:defRPr/>
            </a:pPr>
            <a:r>
              <a:rPr lang="en-US" sz="2000" dirty="0">
                <a:solidFill>
                  <a:prstClr val="black"/>
                </a:solidFill>
                <a:latin typeface="Calibri" panose="020F0502020204030204"/>
              </a:rPr>
              <a:t>Contains the Hamming distance for the population</a:t>
            </a:r>
          </a:p>
          <a:p>
            <a:pPr marL="742950" lvl="1" indent="-285750">
              <a:buFont typeface="Arial" panose="020B0604020202020204" pitchFamily="34" charset="0"/>
              <a:buChar char="•"/>
              <a:defRPr/>
            </a:pPr>
            <a:r>
              <a:rPr lang="en-US" sz="2800" dirty="0">
                <a:solidFill>
                  <a:prstClr val="black"/>
                </a:solidFill>
                <a:latin typeface="Calibri" panose="020F0502020204030204"/>
              </a:rPr>
              <a:t>.</a:t>
            </a:r>
            <a:r>
              <a:rPr lang="en-US" sz="2800" b="1" i="1" dirty="0">
                <a:solidFill>
                  <a:prstClr val="black"/>
                </a:solidFill>
                <a:latin typeface="Calibri" panose="020F0502020204030204"/>
              </a:rPr>
              <a:t>var</a:t>
            </a:r>
            <a:r>
              <a:rPr lang="en-US" sz="2800" dirty="0">
                <a:solidFill>
                  <a:prstClr val="black"/>
                </a:solidFill>
                <a:latin typeface="Calibri" panose="020F0502020204030204"/>
              </a:rPr>
              <a:t> file</a:t>
            </a:r>
          </a:p>
          <a:p>
            <a:pPr marL="1200150" lvl="2" indent="-285750">
              <a:buFont typeface="Arial" panose="020B0604020202020204" pitchFamily="34" charset="0"/>
              <a:buChar char="•"/>
              <a:defRPr/>
            </a:pPr>
            <a:r>
              <a:rPr lang="en-US" sz="2000" dirty="0">
                <a:solidFill>
                  <a:prstClr val="black"/>
                </a:solidFill>
                <a:latin typeface="Calibri" panose="020F0502020204030204"/>
              </a:rPr>
              <a:t>Provides estimates for the genetic variance</a:t>
            </a:r>
            <a:endParaRPr lang="en-CA" sz="2000" dirty="0">
              <a:solidFill>
                <a:prstClr val="black"/>
              </a:solidFill>
              <a:latin typeface="Calibri" panose="020F0502020204030204"/>
            </a:endParaRPr>
          </a:p>
        </p:txBody>
      </p:sp>
    </p:spTree>
    <p:extLst>
      <p:ext uri="{BB962C8B-B14F-4D97-AF65-F5344CB8AC3E}">
        <p14:creationId xmlns:p14="http://schemas.microsoft.com/office/powerpoint/2010/main" val="2870942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31000">
              <a:schemeClr val="bg1">
                <a:alpha val="0"/>
              </a:schemeClr>
            </a:gs>
          </a:gsLst>
          <a:lin ang="5400000" scaled="1"/>
          <a:tileRect/>
        </a:gra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859B811-924E-4F36-9F2C-5AD0CEC1C480}"/>
              </a:ext>
            </a:extLst>
          </p:cNvPr>
          <p:cNvSpPr/>
          <p:nvPr/>
        </p:nvSpPr>
        <p:spPr>
          <a:xfrm>
            <a:off x="2533651" y="5358785"/>
            <a:ext cx="425859" cy="20319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CD80EA0B-618D-4003-B9BF-3EBABB9C197C}"/>
              </a:ext>
            </a:extLst>
          </p:cNvPr>
          <p:cNvSpPr/>
          <p:nvPr/>
        </p:nvSpPr>
        <p:spPr>
          <a:xfrm>
            <a:off x="2384425" y="5853471"/>
            <a:ext cx="656431" cy="20319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13673B21-0BD7-4082-84C9-FD2CFF59C8C8}"/>
              </a:ext>
            </a:extLst>
          </p:cNvPr>
          <p:cNvSpPr/>
          <p:nvPr/>
        </p:nvSpPr>
        <p:spPr>
          <a:xfrm>
            <a:off x="2451100" y="4660900"/>
            <a:ext cx="5245100" cy="20319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EC78F834-257C-4EB3-B7E3-A5940E4B6629}"/>
              </a:ext>
            </a:extLst>
          </p:cNvPr>
          <p:cNvSpPr/>
          <p:nvPr/>
        </p:nvSpPr>
        <p:spPr>
          <a:xfrm>
            <a:off x="0" y="1474837"/>
            <a:ext cx="9881419"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FC27813-E5AA-4D73-91A6-1B5DAD22DBF9}"/>
              </a:ext>
            </a:extLst>
          </p:cNvPr>
          <p:cNvSpPr txBox="1"/>
          <p:nvPr/>
        </p:nvSpPr>
        <p:spPr>
          <a:xfrm>
            <a:off x="471948" y="294967"/>
            <a:ext cx="876054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600" b="1" i="0" u="none" strike="noStrike" kern="1200" cap="none" spc="0" normalizeH="0" baseline="0" noProof="0" dirty="0">
                <a:ln>
                  <a:noFill/>
                </a:ln>
                <a:solidFill>
                  <a:srgbClr val="002060"/>
                </a:solidFill>
                <a:effectLst/>
                <a:uLnTx/>
                <a:uFillTx/>
                <a:latin typeface="Calibri" panose="020F0502020204030204"/>
                <a:ea typeface="+mn-ea"/>
                <a:cs typeface="+mn-cs"/>
              </a:rPr>
              <a:t>Simulation output</a:t>
            </a:r>
          </a:p>
        </p:txBody>
      </p:sp>
      <p:sp>
        <p:nvSpPr>
          <p:cNvPr id="4" name="TextBox 3">
            <a:extLst>
              <a:ext uri="{FF2B5EF4-FFF2-40B4-BE49-F238E27FC236}">
                <a16:creationId xmlns:a16="http://schemas.microsoft.com/office/drawing/2014/main" id="{D2743091-3BB8-4EF0-BF00-4B69436A9873}"/>
              </a:ext>
            </a:extLst>
          </p:cNvPr>
          <p:cNvSpPr txBox="1"/>
          <p:nvPr/>
        </p:nvSpPr>
        <p:spPr>
          <a:xfrm>
            <a:off x="1091380" y="2271252"/>
            <a:ext cx="9571931"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Calibri" panose="020F0502020204030204"/>
              </a:rPr>
              <a:t>Open the script “</a:t>
            </a:r>
            <a:r>
              <a:rPr lang="en-US" sz="2800" b="1" dirty="0">
                <a:solidFill>
                  <a:prstClr val="black"/>
                </a:solidFill>
                <a:latin typeface="Calibri" panose="020F0502020204030204"/>
              </a:rPr>
              <a:t>process-</a:t>
            </a:r>
            <a:r>
              <a:rPr lang="en-US" sz="2800" b="1" dirty="0" err="1">
                <a:solidFill>
                  <a:prstClr val="black"/>
                </a:solidFill>
                <a:latin typeface="Calibri" panose="020F0502020204030204"/>
              </a:rPr>
              <a:t>output.R</a:t>
            </a:r>
            <a:r>
              <a:rPr lang="en-US" sz="2800" dirty="0">
                <a:solidFill>
                  <a:prstClr val="black"/>
                </a:solidFill>
                <a:latin typeface="Calibri" panose="020F0502020204030204"/>
              </a:rPr>
              <a:t>” in R</a:t>
            </a:r>
          </a:p>
        </p:txBody>
      </p:sp>
      <p:sp>
        <p:nvSpPr>
          <p:cNvPr id="5" name="TextBox 4">
            <a:extLst>
              <a:ext uri="{FF2B5EF4-FFF2-40B4-BE49-F238E27FC236}">
                <a16:creationId xmlns:a16="http://schemas.microsoft.com/office/drawing/2014/main" id="{B11737C7-7E17-44AB-AAF1-DE833E2FFDFB}"/>
              </a:ext>
            </a:extLst>
          </p:cNvPr>
          <p:cNvSpPr txBox="1"/>
          <p:nvPr/>
        </p:nvSpPr>
        <p:spPr>
          <a:xfrm>
            <a:off x="1638710" y="2794472"/>
            <a:ext cx="7593780" cy="3477875"/>
          </a:xfrm>
          <a:prstGeom prst="rect">
            <a:avLst/>
          </a:prstGeom>
          <a:noFill/>
        </p:spPr>
        <p:txBody>
          <a:bodyPr wrap="square">
            <a:spAutoFit/>
          </a:bodyPr>
          <a:lstStyle/>
          <a:p>
            <a:endParaRPr lang="en-CA" sz="1100" dirty="0">
              <a:latin typeface="Courier New" panose="02070309020205020404" pitchFamily="49" charset="0"/>
              <a:cs typeface="Courier New" panose="02070309020205020404" pitchFamily="49" charset="0"/>
            </a:endParaRPr>
          </a:p>
          <a:p>
            <a:r>
              <a:rPr lang="en-CA" sz="1100" dirty="0">
                <a:latin typeface="Courier New" panose="02070309020205020404" pitchFamily="49" charset="0"/>
                <a:cs typeface="Courier New" panose="02070309020205020404" pitchFamily="49" charset="0"/>
              </a:rPr>
              <a:t>### INSTALL THE NEEDED PACKAGES </a:t>
            </a:r>
          </a:p>
          <a:p>
            <a:r>
              <a:rPr lang="en-CA" sz="1100" dirty="0" err="1">
                <a:latin typeface="Courier New" panose="02070309020205020404" pitchFamily="49" charset="0"/>
                <a:cs typeface="Courier New" panose="02070309020205020404" pitchFamily="49" charset="0"/>
              </a:rPr>
              <a:t>install.packages</a:t>
            </a:r>
            <a:r>
              <a:rPr lang="en-CA" sz="1100" dirty="0">
                <a:latin typeface="Courier New" panose="02070309020205020404" pitchFamily="49" charset="0"/>
                <a:cs typeface="Courier New" panose="02070309020205020404" pitchFamily="49" charset="0"/>
              </a:rPr>
              <a:t>("dplyr")</a:t>
            </a:r>
          </a:p>
          <a:p>
            <a:r>
              <a:rPr lang="en-CA" sz="1100" dirty="0" err="1">
                <a:latin typeface="Courier New" panose="02070309020205020404" pitchFamily="49" charset="0"/>
                <a:cs typeface="Courier New" panose="02070309020205020404" pitchFamily="49" charset="0"/>
              </a:rPr>
              <a:t>install.packages</a:t>
            </a:r>
            <a:r>
              <a:rPr lang="en-CA" sz="1100" dirty="0">
                <a:latin typeface="Courier New" panose="02070309020205020404" pitchFamily="49" charset="0"/>
                <a:cs typeface="Courier New" panose="02070309020205020404" pitchFamily="49" charset="0"/>
              </a:rPr>
              <a:t>("ggplot2")</a:t>
            </a:r>
          </a:p>
          <a:p>
            <a:r>
              <a:rPr lang="en-CA" sz="1100" dirty="0" err="1">
                <a:latin typeface="Courier New" panose="02070309020205020404" pitchFamily="49" charset="0"/>
                <a:cs typeface="Courier New" panose="02070309020205020404" pitchFamily="49" charset="0"/>
              </a:rPr>
              <a:t>install.packages</a:t>
            </a:r>
            <a:r>
              <a:rPr lang="en-CA" sz="1100" dirty="0">
                <a:latin typeface="Courier New" panose="02070309020205020404" pitchFamily="49" charset="0"/>
                <a:cs typeface="Courier New" panose="02070309020205020404" pitchFamily="49" charset="0"/>
              </a:rPr>
              <a:t>("ggpubr")</a:t>
            </a:r>
          </a:p>
          <a:p>
            <a:endParaRPr lang="en-CA" sz="1100" dirty="0">
              <a:latin typeface="Courier New" panose="02070309020205020404" pitchFamily="49" charset="0"/>
              <a:cs typeface="Courier New" panose="02070309020205020404" pitchFamily="49" charset="0"/>
            </a:endParaRPr>
          </a:p>
          <a:p>
            <a:r>
              <a:rPr lang="en-CA" sz="1100" dirty="0">
                <a:latin typeface="Courier New" panose="02070309020205020404" pitchFamily="49" charset="0"/>
                <a:cs typeface="Courier New" panose="02070309020205020404" pitchFamily="49" charset="0"/>
              </a:rPr>
              <a:t>library("</a:t>
            </a:r>
            <a:r>
              <a:rPr lang="en-CA" sz="1100" dirty="0" err="1">
                <a:latin typeface="Courier New" panose="02070309020205020404" pitchFamily="49" charset="0"/>
                <a:cs typeface="Courier New" panose="02070309020205020404" pitchFamily="49" charset="0"/>
              </a:rPr>
              <a:t>dplyr</a:t>
            </a:r>
            <a:r>
              <a:rPr lang="en-CA" sz="1100" dirty="0">
                <a:latin typeface="Courier New" panose="02070309020205020404" pitchFamily="49" charset="0"/>
                <a:cs typeface="Courier New" panose="02070309020205020404" pitchFamily="49" charset="0"/>
              </a:rPr>
              <a:t>")</a:t>
            </a:r>
          </a:p>
          <a:p>
            <a:r>
              <a:rPr lang="en-CA" sz="1100" dirty="0">
                <a:latin typeface="Courier New" panose="02070309020205020404" pitchFamily="49" charset="0"/>
                <a:cs typeface="Courier New" panose="02070309020205020404" pitchFamily="49" charset="0"/>
              </a:rPr>
              <a:t>library("ggplot2")</a:t>
            </a:r>
          </a:p>
          <a:p>
            <a:r>
              <a:rPr lang="en-CA" sz="1100" dirty="0">
                <a:latin typeface="Courier New" panose="02070309020205020404" pitchFamily="49" charset="0"/>
                <a:cs typeface="Courier New" panose="02070309020205020404" pitchFamily="49" charset="0"/>
              </a:rPr>
              <a:t>library("</a:t>
            </a:r>
            <a:r>
              <a:rPr lang="en-CA" sz="1100" dirty="0" err="1">
                <a:latin typeface="Courier New" panose="02070309020205020404" pitchFamily="49" charset="0"/>
                <a:cs typeface="Courier New" panose="02070309020205020404" pitchFamily="49" charset="0"/>
              </a:rPr>
              <a:t>ggpubr</a:t>
            </a:r>
            <a:r>
              <a:rPr lang="en-CA" sz="1100" dirty="0">
                <a:latin typeface="Courier New" panose="02070309020205020404" pitchFamily="49" charset="0"/>
                <a:cs typeface="Courier New" panose="02070309020205020404" pitchFamily="49" charset="0"/>
              </a:rPr>
              <a:t>")</a:t>
            </a:r>
          </a:p>
          <a:p>
            <a:endParaRPr lang="en-CA" sz="1100" dirty="0">
              <a:latin typeface="Courier New" panose="02070309020205020404" pitchFamily="49" charset="0"/>
              <a:cs typeface="Courier New" panose="02070309020205020404" pitchFamily="49" charset="0"/>
            </a:endParaRPr>
          </a:p>
          <a:p>
            <a:r>
              <a:rPr lang="en-CA" sz="1100" dirty="0">
                <a:latin typeface="Courier New" panose="02070309020205020404" pitchFamily="49" charset="0"/>
                <a:cs typeface="Courier New" panose="02070309020205020404" pitchFamily="49" charset="0"/>
              </a:rPr>
              <a:t>### SET YOUR WORKING DIRECTORY</a:t>
            </a:r>
          </a:p>
          <a:p>
            <a:r>
              <a:rPr lang="en-CA" sz="1100" dirty="0">
                <a:latin typeface="Courier New" panose="02070309020205020404" pitchFamily="49" charset="0"/>
                <a:cs typeface="Courier New" panose="02070309020205020404" pitchFamily="49" charset="0"/>
              </a:rPr>
              <a:t>folder = "C:/Users/vhvlo/OneDrive/Documents/JennyLin/QU-GENE-Workshop"</a:t>
            </a:r>
          </a:p>
          <a:p>
            <a:r>
              <a:rPr lang="en-CA" sz="1100" dirty="0" err="1">
                <a:latin typeface="Courier New" panose="02070309020205020404" pitchFamily="49" charset="0"/>
                <a:cs typeface="Courier New" panose="02070309020205020404" pitchFamily="49" charset="0"/>
              </a:rPr>
              <a:t>setwd</a:t>
            </a:r>
            <a:r>
              <a:rPr lang="en-CA" sz="1100" dirty="0">
                <a:latin typeface="Courier New" panose="02070309020205020404" pitchFamily="49" charset="0"/>
                <a:cs typeface="Courier New" panose="02070309020205020404" pitchFamily="49" charset="0"/>
              </a:rPr>
              <a:t>(folder)</a:t>
            </a:r>
          </a:p>
          <a:p>
            <a:endParaRPr lang="en-CA" sz="1100" dirty="0">
              <a:latin typeface="Courier New" panose="02070309020205020404" pitchFamily="49" charset="0"/>
              <a:cs typeface="Courier New" panose="02070309020205020404" pitchFamily="49" charset="0"/>
            </a:endParaRPr>
          </a:p>
          <a:p>
            <a:r>
              <a:rPr lang="en-CA" sz="1100" dirty="0">
                <a:latin typeface="Courier New" panose="02070309020205020404" pitchFamily="49" charset="0"/>
                <a:cs typeface="Courier New" panose="02070309020205020404" pitchFamily="49" charset="0"/>
              </a:rPr>
              <a:t>### INPUT YOUR TRAIT OF INTEREST</a:t>
            </a:r>
          </a:p>
          <a:p>
            <a:r>
              <a:rPr lang="en-CA" sz="1100" dirty="0" err="1">
                <a:latin typeface="Courier New" panose="02070309020205020404" pitchFamily="49" charset="0"/>
                <a:cs typeface="Courier New" panose="02070309020205020404" pitchFamily="49" charset="0"/>
              </a:rPr>
              <a:t>mytrait</a:t>
            </a:r>
            <a:r>
              <a:rPr lang="en-CA" sz="1100" dirty="0">
                <a:latin typeface="Courier New" panose="02070309020205020404" pitchFamily="49" charset="0"/>
                <a:cs typeface="Courier New" panose="02070309020205020404" pitchFamily="49" charset="0"/>
              </a:rPr>
              <a:t> = "SY"</a:t>
            </a:r>
          </a:p>
          <a:p>
            <a:endParaRPr lang="en-CA" sz="1100" dirty="0">
              <a:latin typeface="Courier New" panose="02070309020205020404" pitchFamily="49" charset="0"/>
              <a:cs typeface="Courier New" panose="02070309020205020404" pitchFamily="49" charset="0"/>
            </a:endParaRPr>
          </a:p>
          <a:p>
            <a:r>
              <a:rPr lang="en-CA" sz="1100" dirty="0">
                <a:latin typeface="Courier New" panose="02070309020205020404" pitchFamily="49" charset="0"/>
                <a:cs typeface="Courier New" panose="02070309020205020404" pitchFamily="49" charset="0"/>
              </a:rPr>
              <a:t>### INPUT YOUR ENVIRONMENT OF INTEREST</a:t>
            </a:r>
          </a:p>
          <a:p>
            <a:r>
              <a:rPr lang="en-CA" sz="1100" dirty="0" err="1">
                <a:latin typeface="Courier New" panose="02070309020205020404" pitchFamily="49" charset="0"/>
                <a:cs typeface="Courier New" panose="02070309020205020404" pitchFamily="49" charset="0"/>
              </a:rPr>
              <a:t>myenv</a:t>
            </a:r>
            <a:r>
              <a:rPr lang="en-CA" sz="1100" dirty="0">
                <a:latin typeface="Courier New" panose="02070309020205020404" pitchFamily="49" charset="0"/>
                <a:cs typeface="Courier New" panose="02070309020205020404" pitchFamily="49" charset="0"/>
              </a:rPr>
              <a:t> = "Field"</a:t>
            </a:r>
          </a:p>
          <a:p>
            <a:endParaRPr lang="en-CA" sz="11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2421E823-12B9-4922-92E8-21E742627756}"/>
              </a:ext>
            </a:extLst>
          </p:cNvPr>
          <p:cNvSpPr txBox="1"/>
          <p:nvPr/>
        </p:nvSpPr>
        <p:spPr>
          <a:xfrm>
            <a:off x="4852219" y="3179901"/>
            <a:ext cx="6273390" cy="369332"/>
          </a:xfrm>
          <a:prstGeom prst="rect">
            <a:avLst/>
          </a:prstGeom>
          <a:noFill/>
        </p:spPr>
        <p:txBody>
          <a:bodyPr wrap="square" rtlCol="0">
            <a:spAutoFit/>
          </a:bodyPr>
          <a:lstStyle/>
          <a:p>
            <a:r>
              <a:rPr lang="en-CA" dirty="0">
                <a:solidFill>
                  <a:srgbClr val="FF0000"/>
                </a:solidFill>
              </a:rPr>
              <a:t>If you don’t have these packages, please install them</a:t>
            </a:r>
          </a:p>
        </p:txBody>
      </p:sp>
      <p:sp>
        <p:nvSpPr>
          <p:cNvPr id="7" name="Right Brace 6">
            <a:extLst>
              <a:ext uri="{FF2B5EF4-FFF2-40B4-BE49-F238E27FC236}">
                <a16:creationId xmlns:a16="http://schemas.microsoft.com/office/drawing/2014/main" id="{56B787AC-6B5D-476B-9B53-429BF0AFBB52}"/>
              </a:ext>
            </a:extLst>
          </p:cNvPr>
          <p:cNvSpPr/>
          <p:nvPr/>
        </p:nvSpPr>
        <p:spPr>
          <a:xfrm>
            <a:off x="4445000" y="2957234"/>
            <a:ext cx="355600" cy="814666"/>
          </a:xfrm>
          <a:prstGeom prst="rightBrace">
            <a:avLst>
              <a:gd name="adj1" fmla="val 44047"/>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TextBox 8">
            <a:extLst>
              <a:ext uri="{FF2B5EF4-FFF2-40B4-BE49-F238E27FC236}">
                <a16:creationId xmlns:a16="http://schemas.microsoft.com/office/drawing/2014/main" id="{94F8D63B-2669-442B-A109-954C35905D28}"/>
              </a:ext>
            </a:extLst>
          </p:cNvPr>
          <p:cNvSpPr txBox="1"/>
          <p:nvPr/>
        </p:nvSpPr>
        <p:spPr>
          <a:xfrm>
            <a:off x="6629399" y="5179964"/>
            <a:ext cx="4293009" cy="369332"/>
          </a:xfrm>
          <a:prstGeom prst="rect">
            <a:avLst/>
          </a:prstGeom>
          <a:noFill/>
        </p:spPr>
        <p:txBody>
          <a:bodyPr wrap="square" rtlCol="0">
            <a:spAutoFit/>
          </a:bodyPr>
          <a:lstStyle/>
          <a:p>
            <a:r>
              <a:rPr lang="en-CA" dirty="0">
                <a:solidFill>
                  <a:srgbClr val="FF0000"/>
                </a:solidFill>
              </a:rPr>
              <a:t>Change this to your own working directory</a:t>
            </a:r>
          </a:p>
        </p:txBody>
      </p:sp>
      <p:cxnSp>
        <p:nvCxnSpPr>
          <p:cNvPr id="10" name="Straight Connector 9">
            <a:extLst>
              <a:ext uri="{FF2B5EF4-FFF2-40B4-BE49-F238E27FC236}">
                <a16:creationId xmlns:a16="http://schemas.microsoft.com/office/drawing/2014/main" id="{ED4792A1-D94D-41B4-85CC-8CC841AC0B22}"/>
              </a:ext>
            </a:extLst>
          </p:cNvPr>
          <p:cNvCxnSpPr>
            <a:cxnSpLocks/>
          </p:cNvCxnSpPr>
          <p:nvPr/>
        </p:nvCxnSpPr>
        <p:spPr>
          <a:xfrm>
            <a:off x="8458201" y="4761655"/>
            <a:ext cx="0" cy="418309"/>
          </a:xfrm>
          <a:prstGeom prst="line">
            <a:avLst/>
          </a:prstGeom>
          <a:ln w="12700">
            <a:solidFill>
              <a:srgbClr val="FF0000"/>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CDE7EEA-A574-4602-82AC-6754B4957607}"/>
              </a:ext>
            </a:extLst>
          </p:cNvPr>
          <p:cNvCxnSpPr>
            <a:cxnSpLocks/>
          </p:cNvCxnSpPr>
          <p:nvPr/>
        </p:nvCxnSpPr>
        <p:spPr>
          <a:xfrm>
            <a:off x="7696200" y="4761655"/>
            <a:ext cx="762001" cy="0"/>
          </a:xfrm>
          <a:prstGeom prst="line">
            <a:avLst/>
          </a:prstGeom>
          <a:ln w="12700">
            <a:solidFill>
              <a:srgbClr val="FF0000"/>
            </a:soli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2CE7AE0-7940-4E83-ABB0-4EB64E137794}"/>
              </a:ext>
            </a:extLst>
          </p:cNvPr>
          <p:cNvSpPr txBox="1"/>
          <p:nvPr/>
        </p:nvSpPr>
        <p:spPr>
          <a:xfrm>
            <a:off x="1189854" y="6118576"/>
            <a:ext cx="9571931" cy="46166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sz="2400" dirty="0">
                <a:solidFill>
                  <a:prstClr val="black"/>
                </a:solidFill>
                <a:latin typeface="Calibri" panose="020F0502020204030204"/>
              </a:rPr>
              <a:t>Copy and paste the code to the R console!</a:t>
            </a:r>
            <a:endParaRPr lang="en-CA" sz="2000" dirty="0">
              <a:solidFill>
                <a:prstClr val="black"/>
              </a:solidFill>
              <a:latin typeface="Calibri" panose="020F0502020204030204"/>
            </a:endParaRPr>
          </a:p>
        </p:txBody>
      </p:sp>
    </p:spTree>
    <p:extLst>
      <p:ext uri="{BB962C8B-B14F-4D97-AF65-F5344CB8AC3E}">
        <p14:creationId xmlns:p14="http://schemas.microsoft.com/office/powerpoint/2010/main" val="13696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31000">
              <a:schemeClr val="bg1">
                <a:alpha val="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a:off x="0" y="1474837"/>
            <a:ext cx="9881419"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FC27813-E5AA-4D73-91A6-1B5DAD22DBF9}"/>
              </a:ext>
            </a:extLst>
          </p:cNvPr>
          <p:cNvSpPr txBox="1"/>
          <p:nvPr/>
        </p:nvSpPr>
        <p:spPr>
          <a:xfrm>
            <a:off x="471948" y="294967"/>
            <a:ext cx="876054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600" b="1" i="0" u="none" strike="noStrike" kern="1200" cap="none" spc="0" normalizeH="0" baseline="0" noProof="0" dirty="0">
                <a:ln>
                  <a:noFill/>
                </a:ln>
                <a:solidFill>
                  <a:srgbClr val="002060"/>
                </a:solidFill>
                <a:effectLst/>
                <a:uLnTx/>
                <a:uFillTx/>
                <a:latin typeface="Calibri" panose="020F0502020204030204"/>
                <a:ea typeface="+mn-ea"/>
                <a:cs typeface="+mn-cs"/>
              </a:rPr>
              <a:t>Simulation output</a:t>
            </a:r>
          </a:p>
        </p:txBody>
      </p:sp>
      <p:pic>
        <p:nvPicPr>
          <p:cNvPr id="10" name="Picture 9">
            <a:extLst>
              <a:ext uri="{FF2B5EF4-FFF2-40B4-BE49-F238E27FC236}">
                <a16:creationId xmlns:a16="http://schemas.microsoft.com/office/drawing/2014/main" id="{348284EF-C11C-4EA8-9471-BEF2F8A39994}"/>
              </a:ext>
            </a:extLst>
          </p:cNvPr>
          <p:cNvPicPr>
            <a:picLocks noChangeAspect="1"/>
          </p:cNvPicPr>
          <p:nvPr/>
        </p:nvPicPr>
        <p:blipFill>
          <a:blip r:embed="rId2"/>
          <a:stretch>
            <a:fillRect/>
          </a:stretch>
        </p:blipFill>
        <p:spPr>
          <a:xfrm>
            <a:off x="1239837" y="1960971"/>
            <a:ext cx="7992653" cy="4563575"/>
          </a:xfrm>
          <a:prstGeom prst="rect">
            <a:avLst/>
          </a:prstGeom>
        </p:spPr>
      </p:pic>
    </p:spTree>
    <p:extLst>
      <p:ext uri="{BB962C8B-B14F-4D97-AF65-F5344CB8AC3E}">
        <p14:creationId xmlns:p14="http://schemas.microsoft.com/office/powerpoint/2010/main" val="529437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14000">
              <a:schemeClr val="bg1">
                <a:alpha val="0"/>
              </a:schemeClr>
            </a:gs>
          </a:gsLst>
          <a:lin ang="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rot="5400000">
            <a:off x="-1022302" y="2533729"/>
            <a:ext cx="5214941"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FC27813-E5AA-4D73-91A6-1B5DAD22DBF9}"/>
              </a:ext>
            </a:extLst>
          </p:cNvPr>
          <p:cNvSpPr txBox="1"/>
          <p:nvPr/>
        </p:nvSpPr>
        <p:spPr>
          <a:xfrm rot="16200000">
            <a:off x="-1079801" y="1697410"/>
            <a:ext cx="390126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600" b="1" i="0" u="none" strike="noStrike" kern="1200" cap="none" spc="0" normalizeH="0" baseline="0" noProof="0" dirty="0">
                <a:ln>
                  <a:noFill/>
                </a:ln>
                <a:solidFill>
                  <a:srgbClr val="002060"/>
                </a:solidFill>
                <a:effectLst/>
                <a:uLnTx/>
                <a:uFillTx/>
                <a:latin typeface="Calibri" panose="020F0502020204030204"/>
                <a:ea typeface="+mn-ea"/>
                <a:cs typeface="+mn-cs"/>
              </a:rPr>
              <a:t>Examples</a:t>
            </a:r>
          </a:p>
        </p:txBody>
      </p:sp>
      <p:grpSp>
        <p:nvGrpSpPr>
          <p:cNvPr id="5" name="Group 4">
            <a:extLst>
              <a:ext uri="{FF2B5EF4-FFF2-40B4-BE49-F238E27FC236}">
                <a16:creationId xmlns:a16="http://schemas.microsoft.com/office/drawing/2014/main" id="{2E028396-6889-4B51-9A6A-D86B0197B5C2}"/>
              </a:ext>
            </a:extLst>
          </p:cNvPr>
          <p:cNvGrpSpPr/>
          <p:nvPr/>
        </p:nvGrpSpPr>
        <p:grpSpPr>
          <a:xfrm>
            <a:off x="4452215" y="148907"/>
            <a:ext cx="6229037" cy="6593047"/>
            <a:chOff x="0" y="0"/>
            <a:chExt cx="6229657" cy="6593238"/>
          </a:xfrm>
        </p:grpSpPr>
        <p:pic>
          <p:nvPicPr>
            <p:cNvPr id="6" name="Graphic 34">
              <a:extLst>
                <a:ext uri="{FF2B5EF4-FFF2-40B4-BE49-F238E27FC236}">
                  <a16:creationId xmlns:a16="http://schemas.microsoft.com/office/drawing/2014/main" id="{E0D2E19D-6AA3-4F5D-8673-5BD136EB41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824800" cy="5824800"/>
            </a:xfrm>
            <a:prstGeom prst="rect">
              <a:avLst/>
            </a:prstGeom>
          </p:spPr>
        </p:pic>
        <p:sp>
          <p:nvSpPr>
            <p:cNvPr id="7" name="TextBox 3">
              <a:extLst>
                <a:ext uri="{FF2B5EF4-FFF2-40B4-BE49-F238E27FC236}">
                  <a16:creationId xmlns:a16="http://schemas.microsoft.com/office/drawing/2014/main" id="{8C273865-E0CC-477D-9110-B4B98A3DEA7E}"/>
                </a:ext>
              </a:extLst>
            </p:cNvPr>
            <p:cNvSpPr txBox="1"/>
            <p:nvPr/>
          </p:nvSpPr>
          <p:spPr>
            <a:xfrm>
              <a:off x="230556" y="5823775"/>
              <a:ext cx="5999101" cy="769463"/>
            </a:xfrm>
            <a:prstGeom prst="rect">
              <a:avLst/>
            </a:prstGeom>
            <a:noFill/>
          </p:spPr>
          <p:txBody>
            <a:bodyPr wrap="square" rtlCol="0">
              <a:spAutoFit/>
            </a:bodyPr>
            <a:lstStyle/>
            <a:p>
              <a:r>
                <a:rPr lang="en-CA" sz="1100" b="1" kern="1200" dirty="0">
                  <a:solidFill>
                    <a:srgbClr val="000000"/>
                  </a:solidFill>
                  <a:effectLst/>
                  <a:latin typeface="+mj-lt"/>
                  <a:ea typeface="Times New Roman" panose="02020603050405020304" pitchFamily="18" charset="0"/>
                  <a:cs typeface="Times New Roman" panose="02020603050405020304" pitchFamily="18" charset="0"/>
                </a:rPr>
                <a:t>Figure 1</a:t>
              </a:r>
              <a:r>
                <a:rPr lang="en-CA" sz="1100" kern="1200" dirty="0">
                  <a:solidFill>
                    <a:srgbClr val="000000"/>
                  </a:solidFill>
                  <a:effectLst/>
                  <a:latin typeface="+mj-lt"/>
                  <a:ea typeface="Times New Roman" panose="02020603050405020304" pitchFamily="18" charset="0"/>
                  <a:cs typeface="Times New Roman" panose="02020603050405020304" pitchFamily="18" charset="0"/>
                </a:rPr>
                <a:t>: </a:t>
              </a:r>
              <a:r>
                <a:rPr lang="en-CA" sz="1100" dirty="0">
                  <a:solidFill>
                    <a:srgbClr val="000000"/>
                  </a:solidFill>
                  <a:latin typeface="+mj-lt"/>
                  <a:ea typeface="Times New Roman" panose="02020603050405020304" pitchFamily="18" charset="0"/>
                  <a:cs typeface="Times New Roman" panose="02020603050405020304" pitchFamily="18" charset="0"/>
                </a:rPr>
                <a:t>Comparison of five breeding strategies in terms of g</a:t>
              </a:r>
              <a:r>
                <a:rPr lang="en-CA" sz="1100" kern="1200" dirty="0">
                  <a:solidFill>
                    <a:srgbClr val="000000"/>
                  </a:solidFill>
                  <a:effectLst/>
                  <a:latin typeface="+mj-lt"/>
                  <a:ea typeface="Times New Roman" panose="02020603050405020304" pitchFamily="18" charset="0"/>
                  <a:cs typeface="Times New Roman" panose="02020603050405020304" pitchFamily="18" charset="0"/>
                </a:rPr>
                <a:t>enetic gain averaged across 50 runs for 10 cycles of selection in a closed system with 30 initial parents. Traits include days to flowering (DF). white mold resistance (WM), and seed yield (SY). Conventional breeding shown alongside new proposed breeding methods, speed breeding and genomic selection, Error bars indicate standard error.  </a:t>
              </a:r>
              <a:endParaRPr lang="en-CA" sz="1200" dirty="0">
                <a:effectLst/>
                <a:latin typeface="+mj-lt"/>
                <a:ea typeface="Times New Roman" panose="02020603050405020304" pitchFamily="18" charset="0"/>
              </a:endParaRPr>
            </a:p>
          </p:txBody>
        </p:sp>
      </p:grpSp>
    </p:spTree>
    <p:extLst>
      <p:ext uri="{BB962C8B-B14F-4D97-AF65-F5344CB8AC3E}">
        <p14:creationId xmlns:p14="http://schemas.microsoft.com/office/powerpoint/2010/main" val="2286785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14000">
              <a:schemeClr val="bg1">
                <a:alpha val="0"/>
              </a:schemeClr>
            </a:gs>
          </a:gsLst>
          <a:lin ang="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rot="5400000">
            <a:off x="-1022302" y="2533729"/>
            <a:ext cx="5214941"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FC27813-E5AA-4D73-91A6-1B5DAD22DBF9}"/>
              </a:ext>
            </a:extLst>
          </p:cNvPr>
          <p:cNvSpPr txBox="1"/>
          <p:nvPr/>
        </p:nvSpPr>
        <p:spPr>
          <a:xfrm rot="16200000">
            <a:off x="-1079801" y="1697410"/>
            <a:ext cx="390126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600" b="1" i="0" u="none" strike="noStrike" kern="1200" cap="none" spc="0" normalizeH="0" baseline="0" noProof="0" dirty="0">
                <a:ln>
                  <a:noFill/>
                </a:ln>
                <a:solidFill>
                  <a:srgbClr val="002060"/>
                </a:solidFill>
                <a:effectLst/>
                <a:uLnTx/>
                <a:uFillTx/>
                <a:latin typeface="Calibri" panose="020F0502020204030204"/>
                <a:ea typeface="+mn-ea"/>
                <a:cs typeface="+mn-cs"/>
              </a:rPr>
              <a:t>Examples</a:t>
            </a:r>
          </a:p>
        </p:txBody>
      </p:sp>
      <p:pic>
        <p:nvPicPr>
          <p:cNvPr id="6" name="Graphic 5">
            <a:extLst>
              <a:ext uri="{FF2B5EF4-FFF2-40B4-BE49-F238E27FC236}">
                <a16:creationId xmlns:a16="http://schemas.microsoft.com/office/drawing/2014/main" id="{309C627A-6D3A-4A6D-973E-504719404B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2749" y="300773"/>
            <a:ext cx="5671740" cy="5671740"/>
          </a:xfrm>
          <a:prstGeom prst="rect">
            <a:avLst/>
          </a:prstGeom>
        </p:spPr>
      </p:pic>
      <p:sp>
        <p:nvSpPr>
          <p:cNvPr id="7" name="TextBox 3">
            <a:extLst>
              <a:ext uri="{FF2B5EF4-FFF2-40B4-BE49-F238E27FC236}">
                <a16:creationId xmlns:a16="http://schemas.microsoft.com/office/drawing/2014/main" id="{D7FCFE8A-B014-4EB9-9AEC-2B1AB566307B}"/>
              </a:ext>
            </a:extLst>
          </p:cNvPr>
          <p:cNvSpPr txBox="1"/>
          <p:nvPr/>
        </p:nvSpPr>
        <p:spPr>
          <a:xfrm>
            <a:off x="4682748" y="5972513"/>
            <a:ext cx="5879235" cy="769441"/>
          </a:xfrm>
          <a:prstGeom prst="rect">
            <a:avLst/>
          </a:prstGeom>
          <a:noFill/>
        </p:spPr>
        <p:txBody>
          <a:bodyPr wrap="square" rtlCol="0">
            <a:spAutoFit/>
          </a:bodyPr>
          <a:lstStyle/>
          <a:p>
            <a:r>
              <a:rPr lang="en-CA" sz="1100" b="1" kern="1200" dirty="0">
                <a:solidFill>
                  <a:srgbClr val="000000"/>
                </a:solidFill>
                <a:effectLst/>
                <a:latin typeface="+mj-lt"/>
                <a:ea typeface="Times New Roman" panose="02020603050405020304" pitchFamily="18" charset="0"/>
                <a:cs typeface="Times New Roman" panose="02020603050405020304" pitchFamily="18" charset="0"/>
              </a:rPr>
              <a:t>Figure </a:t>
            </a:r>
            <a:r>
              <a:rPr lang="en-CA" sz="1100" b="1" dirty="0">
                <a:solidFill>
                  <a:srgbClr val="000000"/>
                </a:solidFill>
                <a:latin typeface="+mj-lt"/>
                <a:ea typeface="Times New Roman" panose="02020603050405020304" pitchFamily="18" charset="0"/>
                <a:cs typeface="Times New Roman" panose="02020603050405020304" pitchFamily="18" charset="0"/>
              </a:rPr>
              <a:t>2</a:t>
            </a:r>
            <a:r>
              <a:rPr lang="en-CA" sz="1100" kern="1200" dirty="0">
                <a:solidFill>
                  <a:srgbClr val="000000"/>
                </a:solidFill>
                <a:effectLst/>
                <a:latin typeface="+mj-lt"/>
                <a:ea typeface="Times New Roman" panose="02020603050405020304" pitchFamily="18" charset="0"/>
                <a:cs typeface="Times New Roman" panose="02020603050405020304" pitchFamily="18" charset="0"/>
              </a:rPr>
              <a:t>:  </a:t>
            </a:r>
            <a:r>
              <a:rPr lang="en-CA" sz="1100" dirty="0">
                <a:solidFill>
                  <a:srgbClr val="000000"/>
                </a:solidFill>
                <a:latin typeface="+mj-lt"/>
                <a:ea typeface="Times New Roman" panose="02020603050405020304" pitchFamily="18" charset="0"/>
                <a:cs typeface="Times New Roman" panose="02020603050405020304" pitchFamily="18" charset="0"/>
              </a:rPr>
              <a:t>Comparison of five breeding strategies in terms of a</a:t>
            </a:r>
            <a:r>
              <a:rPr lang="en-CA" sz="1100" kern="1200" dirty="0">
                <a:solidFill>
                  <a:srgbClr val="000000"/>
                </a:solidFill>
                <a:effectLst/>
                <a:latin typeface="+mj-lt"/>
                <a:ea typeface="Times New Roman" panose="02020603050405020304" pitchFamily="18" charset="0"/>
                <a:cs typeface="Times New Roman" panose="02020603050405020304" pitchFamily="18" charset="0"/>
              </a:rPr>
              <a:t>verage genetic gain per cycle across 50 runs of selection in a closed system with 30 initial parents. Traits include days to flowering (DF). white mold resistance (WM), and seed yield (SY). Conventional breeding shown alongside new proposed breeding methods, speed breeding and genomic selection, Error bars indicate standard error.  </a:t>
            </a:r>
            <a:endParaRPr lang="en-CA" sz="1200" dirty="0">
              <a:effectLst/>
              <a:latin typeface="+mj-lt"/>
              <a:ea typeface="Times New Roman" panose="02020603050405020304" pitchFamily="18" charset="0"/>
            </a:endParaRPr>
          </a:p>
        </p:txBody>
      </p:sp>
    </p:spTree>
    <p:extLst>
      <p:ext uri="{BB962C8B-B14F-4D97-AF65-F5344CB8AC3E}">
        <p14:creationId xmlns:p14="http://schemas.microsoft.com/office/powerpoint/2010/main" val="2608465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14000">
              <a:schemeClr val="bg1">
                <a:alpha val="0"/>
              </a:schemeClr>
            </a:gs>
          </a:gsLst>
          <a:lin ang="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rot="5400000">
            <a:off x="-1022302" y="2533729"/>
            <a:ext cx="5214941"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FC27813-E5AA-4D73-91A6-1B5DAD22DBF9}"/>
              </a:ext>
            </a:extLst>
          </p:cNvPr>
          <p:cNvSpPr txBox="1"/>
          <p:nvPr/>
        </p:nvSpPr>
        <p:spPr>
          <a:xfrm rot="16200000">
            <a:off x="-1079801" y="1697410"/>
            <a:ext cx="390126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600" b="1" i="0" u="none" strike="noStrike" kern="1200" cap="none" spc="0" normalizeH="0" baseline="0" noProof="0" dirty="0">
                <a:ln>
                  <a:noFill/>
                </a:ln>
                <a:solidFill>
                  <a:srgbClr val="002060"/>
                </a:solidFill>
                <a:effectLst/>
                <a:uLnTx/>
                <a:uFillTx/>
                <a:latin typeface="Calibri" panose="020F0502020204030204"/>
                <a:ea typeface="+mn-ea"/>
                <a:cs typeface="+mn-cs"/>
              </a:rPr>
              <a:t>Examples</a:t>
            </a:r>
          </a:p>
        </p:txBody>
      </p:sp>
      <p:pic>
        <p:nvPicPr>
          <p:cNvPr id="8" name="Graphic 7">
            <a:extLst>
              <a:ext uri="{FF2B5EF4-FFF2-40B4-BE49-F238E27FC236}">
                <a16:creationId xmlns:a16="http://schemas.microsoft.com/office/drawing/2014/main" id="{705B1D58-BD12-4C16-9079-6CB73D49BC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2749" y="300773"/>
            <a:ext cx="5671740" cy="5671740"/>
          </a:xfrm>
          <a:prstGeom prst="rect">
            <a:avLst/>
          </a:prstGeom>
        </p:spPr>
      </p:pic>
      <p:sp>
        <p:nvSpPr>
          <p:cNvPr id="9" name="TextBox 3">
            <a:extLst>
              <a:ext uri="{FF2B5EF4-FFF2-40B4-BE49-F238E27FC236}">
                <a16:creationId xmlns:a16="http://schemas.microsoft.com/office/drawing/2014/main" id="{217B15CB-45E5-4345-B722-6FBA1C84E7E3}"/>
              </a:ext>
            </a:extLst>
          </p:cNvPr>
          <p:cNvSpPr txBox="1"/>
          <p:nvPr/>
        </p:nvSpPr>
        <p:spPr>
          <a:xfrm>
            <a:off x="4682748" y="5972513"/>
            <a:ext cx="6250295" cy="769441"/>
          </a:xfrm>
          <a:prstGeom prst="rect">
            <a:avLst/>
          </a:prstGeom>
          <a:noFill/>
        </p:spPr>
        <p:txBody>
          <a:bodyPr wrap="square" rtlCol="0">
            <a:spAutoFit/>
          </a:bodyPr>
          <a:lstStyle/>
          <a:p>
            <a:r>
              <a:rPr lang="en-CA" sz="1100" b="1" kern="1200" dirty="0">
                <a:solidFill>
                  <a:srgbClr val="000000"/>
                </a:solidFill>
                <a:effectLst/>
                <a:latin typeface="+mj-lt"/>
                <a:ea typeface="Times New Roman" panose="02020603050405020304" pitchFamily="18" charset="0"/>
                <a:cs typeface="Times New Roman" panose="02020603050405020304" pitchFamily="18" charset="0"/>
              </a:rPr>
              <a:t>Figure </a:t>
            </a:r>
            <a:r>
              <a:rPr lang="en-CA" sz="1100" b="1" dirty="0">
                <a:solidFill>
                  <a:srgbClr val="000000"/>
                </a:solidFill>
                <a:latin typeface="+mj-lt"/>
                <a:ea typeface="Times New Roman" panose="02020603050405020304" pitchFamily="18" charset="0"/>
                <a:cs typeface="Times New Roman" panose="02020603050405020304" pitchFamily="18" charset="0"/>
              </a:rPr>
              <a:t>3</a:t>
            </a:r>
            <a:r>
              <a:rPr lang="en-CA" sz="1100" kern="1200" dirty="0">
                <a:solidFill>
                  <a:srgbClr val="000000"/>
                </a:solidFill>
                <a:effectLst/>
                <a:latin typeface="+mj-lt"/>
                <a:ea typeface="Times New Roman" panose="02020603050405020304" pitchFamily="18" charset="0"/>
                <a:cs typeface="Times New Roman" panose="02020603050405020304" pitchFamily="18" charset="0"/>
              </a:rPr>
              <a:t>: </a:t>
            </a:r>
            <a:r>
              <a:rPr lang="en-CA" sz="1100" dirty="0">
                <a:solidFill>
                  <a:srgbClr val="000000"/>
                </a:solidFill>
                <a:latin typeface="+mj-lt"/>
                <a:ea typeface="Times New Roman" panose="02020603050405020304" pitchFamily="18" charset="0"/>
                <a:cs typeface="Times New Roman" panose="02020603050405020304" pitchFamily="18" charset="0"/>
              </a:rPr>
              <a:t>Comparison of five breeding strategies in terms of f</a:t>
            </a:r>
            <a:r>
              <a:rPr lang="en-CA" sz="1100" kern="1200" dirty="0">
                <a:solidFill>
                  <a:srgbClr val="000000"/>
                </a:solidFill>
                <a:effectLst/>
                <a:latin typeface="+mj-lt"/>
                <a:ea typeface="Times New Roman" panose="02020603050405020304" pitchFamily="18" charset="0"/>
                <a:cs typeface="Times New Roman" panose="02020603050405020304" pitchFamily="18" charset="0"/>
              </a:rPr>
              <a:t>ixation </a:t>
            </a:r>
            <a:r>
              <a:rPr lang="en-CA" sz="1100" dirty="0">
                <a:solidFill>
                  <a:srgbClr val="000000"/>
                </a:solidFill>
                <a:latin typeface="+mj-lt"/>
                <a:ea typeface="Times New Roman" panose="02020603050405020304" pitchFamily="18" charset="0"/>
                <a:cs typeface="Times New Roman" panose="02020603050405020304" pitchFamily="18" charset="0"/>
              </a:rPr>
              <a:t>of favourable alleles av</a:t>
            </a:r>
            <a:r>
              <a:rPr lang="en-CA" sz="1100" kern="1200" dirty="0">
                <a:solidFill>
                  <a:srgbClr val="000000"/>
                </a:solidFill>
                <a:effectLst/>
                <a:latin typeface="+mj-lt"/>
                <a:ea typeface="Times New Roman" panose="02020603050405020304" pitchFamily="18" charset="0"/>
                <a:cs typeface="Times New Roman" panose="02020603050405020304" pitchFamily="18" charset="0"/>
              </a:rPr>
              <a:t>eraged across 50 runs for 10 cycles of selection in a closed system with 30 initial parents. Traits include days to flowering (DF). white mold resistance (WM), and seed yield (SY). Conventional breeding shown alongside new proposed breeding methods, speed breeding and genomic selection, Error bars indicate standard error.  </a:t>
            </a:r>
            <a:endParaRPr lang="en-CA" sz="1200" dirty="0">
              <a:effectLst/>
              <a:latin typeface="+mj-lt"/>
              <a:ea typeface="Times New Roman" panose="02020603050405020304" pitchFamily="18" charset="0"/>
            </a:endParaRPr>
          </a:p>
        </p:txBody>
      </p:sp>
    </p:spTree>
    <p:extLst>
      <p:ext uri="{BB962C8B-B14F-4D97-AF65-F5344CB8AC3E}">
        <p14:creationId xmlns:p14="http://schemas.microsoft.com/office/powerpoint/2010/main" val="1052182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14000">
              <a:schemeClr val="bg1">
                <a:alpha val="0"/>
              </a:schemeClr>
            </a:gs>
          </a:gsLst>
          <a:lin ang="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rot="5400000">
            <a:off x="-1022302" y="2533729"/>
            <a:ext cx="5214941"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FC27813-E5AA-4D73-91A6-1B5DAD22DBF9}"/>
              </a:ext>
            </a:extLst>
          </p:cNvPr>
          <p:cNvSpPr txBox="1"/>
          <p:nvPr/>
        </p:nvSpPr>
        <p:spPr>
          <a:xfrm rot="16200000">
            <a:off x="-1079801" y="1697410"/>
            <a:ext cx="390126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600" b="1" i="0" u="none" strike="noStrike" kern="1200" cap="none" spc="0" normalizeH="0" baseline="0" noProof="0" dirty="0">
                <a:ln>
                  <a:noFill/>
                </a:ln>
                <a:solidFill>
                  <a:srgbClr val="002060"/>
                </a:solidFill>
                <a:effectLst/>
                <a:uLnTx/>
                <a:uFillTx/>
                <a:latin typeface="Calibri" panose="020F0502020204030204"/>
                <a:ea typeface="+mn-ea"/>
                <a:cs typeface="+mn-cs"/>
              </a:rPr>
              <a:t>Examples</a:t>
            </a:r>
          </a:p>
        </p:txBody>
      </p:sp>
      <p:pic>
        <p:nvPicPr>
          <p:cNvPr id="4" name="Graphic 3">
            <a:extLst>
              <a:ext uri="{FF2B5EF4-FFF2-40B4-BE49-F238E27FC236}">
                <a16:creationId xmlns:a16="http://schemas.microsoft.com/office/drawing/2014/main" id="{565813D9-5313-4778-90C9-03880CCB8A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88567" y="184627"/>
            <a:ext cx="5787886" cy="5787886"/>
          </a:xfrm>
          <a:prstGeom prst="rect">
            <a:avLst/>
          </a:prstGeom>
        </p:spPr>
      </p:pic>
      <p:sp>
        <p:nvSpPr>
          <p:cNvPr id="5" name="TextBox 3">
            <a:extLst>
              <a:ext uri="{FF2B5EF4-FFF2-40B4-BE49-F238E27FC236}">
                <a16:creationId xmlns:a16="http://schemas.microsoft.com/office/drawing/2014/main" id="{32FEF982-92CB-4967-810F-13F93672276E}"/>
              </a:ext>
            </a:extLst>
          </p:cNvPr>
          <p:cNvSpPr txBox="1"/>
          <p:nvPr/>
        </p:nvSpPr>
        <p:spPr>
          <a:xfrm>
            <a:off x="4682748" y="5972513"/>
            <a:ext cx="6104522" cy="769441"/>
          </a:xfrm>
          <a:prstGeom prst="rect">
            <a:avLst/>
          </a:prstGeom>
          <a:noFill/>
        </p:spPr>
        <p:txBody>
          <a:bodyPr wrap="square" rtlCol="0">
            <a:spAutoFit/>
          </a:bodyPr>
          <a:lstStyle/>
          <a:p>
            <a:r>
              <a:rPr lang="en-CA" sz="1100" b="1" kern="1200" dirty="0">
                <a:solidFill>
                  <a:srgbClr val="000000"/>
                </a:solidFill>
                <a:effectLst/>
                <a:latin typeface="+mj-lt"/>
                <a:ea typeface="Times New Roman" panose="02020603050405020304" pitchFamily="18" charset="0"/>
                <a:cs typeface="Times New Roman" panose="02020603050405020304" pitchFamily="18" charset="0"/>
              </a:rPr>
              <a:t>Figure </a:t>
            </a:r>
            <a:r>
              <a:rPr lang="en-CA" sz="1100" b="1" dirty="0">
                <a:solidFill>
                  <a:srgbClr val="000000"/>
                </a:solidFill>
                <a:latin typeface="+mj-lt"/>
                <a:ea typeface="Times New Roman" panose="02020603050405020304" pitchFamily="18" charset="0"/>
                <a:cs typeface="Times New Roman" panose="02020603050405020304" pitchFamily="18" charset="0"/>
              </a:rPr>
              <a:t>4</a:t>
            </a:r>
            <a:r>
              <a:rPr lang="en-CA" sz="1100" kern="1200" dirty="0">
                <a:solidFill>
                  <a:srgbClr val="000000"/>
                </a:solidFill>
                <a:effectLst/>
                <a:latin typeface="+mj-lt"/>
                <a:ea typeface="Times New Roman" panose="02020603050405020304" pitchFamily="18" charset="0"/>
                <a:cs typeface="Times New Roman" panose="02020603050405020304" pitchFamily="18" charset="0"/>
              </a:rPr>
              <a:t>: </a:t>
            </a:r>
            <a:r>
              <a:rPr lang="en-CA" sz="1100" dirty="0">
                <a:solidFill>
                  <a:srgbClr val="000000"/>
                </a:solidFill>
                <a:latin typeface="+mj-lt"/>
                <a:ea typeface="Times New Roman" panose="02020603050405020304" pitchFamily="18" charset="0"/>
                <a:cs typeface="Times New Roman" panose="02020603050405020304" pitchFamily="18" charset="0"/>
              </a:rPr>
              <a:t>Comparison of five breeding strategies in terms of </a:t>
            </a:r>
            <a:r>
              <a:rPr lang="en-CA" sz="1100" kern="1200" dirty="0">
                <a:solidFill>
                  <a:srgbClr val="000000"/>
                </a:solidFill>
                <a:effectLst/>
                <a:latin typeface="+mj-lt"/>
                <a:ea typeface="Times New Roman" panose="02020603050405020304" pitchFamily="18" charset="0"/>
                <a:cs typeface="Times New Roman" panose="02020603050405020304" pitchFamily="18" charset="0"/>
              </a:rPr>
              <a:t>Hamming averaged across 50 runs for 10 cycles of selection in a closed system with 30 initial parents. Traits include days to flowering (DF). white mold resistance (WM), and seed yield (SY). Conventional breeding shown alongside new proposed breeding methods, speed breeding and genomic selection, Error bars indicate standard error.  </a:t>
            </a:r>
            <a:endParaRPr lang="en-CA" sz="1200" dirty="0">
              <a:effectLst/>
              <a:latin typeface="+mj-lt"/>
              <a:ea typeface="Times New Roman" panose="02020603050405020304" pitchFamily="18" charset="0"/>
            </a:endParaRPr>
          </a:p>
        </p:txBody>
      </p:sp>
    </p:spTree>
    <p:extLst>
      <p:ext uri="{BB962C8B-B14F-4D97-AF65-F5344CB8AC3E}">
        <p14:creationId xmlns:p14="http://schemas.microsoft.com/office/powerpoint/2010/main" val="3989786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14000">
              <a:schemeClr val="bg1">
                <a:alpha val="0"/>
              </a:schemeClr>
            </a:gs>
          </a:gsLst>
          <a:lin ang="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rot="5400000">
            <a:off x="-1022302" y="2533729"/>
            <a:ext cx="5214941"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FC27813-E5AA-4D73-91A6-1B5DAD22DBF9}"/>
              </a:ext>
            </a:extLst>
          </p:cNvPr>
          <p:cNvSpPr txBox="1"/>
          <p:nvPr/>
        </p:nvSpPr>
        <p:spPr>
          <a:xfrm rot="16200000">
            <a:off x="-1079801" y="1697410"/>
            <a:ext cx="390126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600" b="1" i="0" u="none" strike="noStrike" kern="1200" cap="none" spc="0" normalizeH="0" baseline="0" noProof="0" dirty="0">
                <a:ln>
                  <a:noFill/>
                </a:ln>
                <a:solidFill>
                  <a:srgbClr val="002060"/>
                </a:solidFill>
                <a:effectLst/>
                <a:uLnTx/>
                <a:uFillTx/>
                <a:latin typeface="Calibri" panose="020F0502020204030204"/>
                <a:ea typeface="+mn-ea"/>
                <a:cs typeface="+mn-cs"/>
              </a:rPr>
              <a:t>Examples</a:t>
            </a:r>
          </a:p>
        </p:txBody>
      </p:sp>
      <p:pic>
        <p:nvPicPr>
          <p:cNvPr id="4" name="Graphic 3">
            <a:extLst>
              <a:ext uri="{FF2B5EF4-FFF2-40B4-BE49-F238E27FC236}">
                <a16:creationId xmlns:a16="http://schemas.microsoft.com/office/drawing/2014/main" id="{C48D5740-D709-4B52-8631-B8A88C6CB0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2748" y="212548"/>
            <a:ext cx="5759965" cy="5759965"/>
          </a:xfrm>
          <a:prstGeom prst="rect">
            <a:avLst/>
          </a:prstGeom>
        </p:spPr>
      </p:pic>
      <p:sp>
        <p:nvSpPr>
          <p:cNvPr id="5" name="TextBox 3">
            <a:extLst>
              <a:ext uri="{FF2B5EF4-FFF2-40B4-BE49-F238E27FC236}">
                <a16:creationId xmlns:a16="http://schemas.microsoft.com/office/drawing/2014/main" id="{F2F1D723-98EC-4CE2-964A-60CF501437EB}"/>
              </a:ext>
            </a:extLst>
          </p:cNvPr>
          <p:cNvSpPr txBox="1"/>
          <p:nvPr/>
        </p:nvSpPr>
        <p:spPr>
          <a:xfrm>
            <a:off x="4682748" y="5972513"/>
            <a:ext cx="6117774" cy="769441"/>
          </a:xfrm>
          <a:prstGeom prst="rect">
            <a:avLst/>
          </a:prstGeom>
          <a:noFill/>
        </p:spPr>
        <p:txBody>
          <a:bodyPr wrap="square" rtlCol="0">
            <a:spAutoFit/>
          </a:bodyPr>
          <a:lstStyle/>
          <a:p>
            <a:r>
              <a:rPr lang="en-CA" sz="1100" b="1" kern="1200" dirty="0">
                <a:solidFill>
                  <a:srgbClr val="000000"/>
                </a:solidFill>
                <a:effectLst/>
                <a:latin typeface="+mj-lt"/>
                <a:ea typeface="Times New Roman" panose="02020603050405020304" pitchFamily="18" charset="0"/>
                <a:cs typeface="Times New Roman" panose="02020603050405020304" pitchFamily="18" charset="0"/>
              </a:rPr>
              <a:t>Figure </a:t>
            </a:r>
            <a:r>
              <a:rPr lang="en-CA" sz="1100" b="1" dirty="0">
                <a:solidFill>
                  <a:srgbClr val="000000"/>
                </a:solidFill>
                <a:latin typeface="+mj-lt"/>
                <a:ea typeface="Times New Roman" panose="02020603050405020304" pitchFamily="18" charset="0"/>
                <a:cs typeface="Times New Roman" panose="02020603050405020304" pitchFamily="18" charset="0"/>
              </a:rPr>
              <a:t>5</a:t>
            </a:r>
            <a:r>
              <a:rPr lang="en-CA" sz="1100" kern="1200" dirty="0">
                <a:solidFill>
                  <a:srgbClr val="000000"/>
                </a:solidFill>
                <a:effectLst/>
                <a:latin typeface="+mj-lt"/>
                <a:ea typeface="Times New Roman" panose="02020603050405020304" pitchFamily="18" charset="0"/>
                <a:cs typeface="Times New Roman" panose="02020603050405020304" pitchFamily="18" charset="0"/>
              </a:rPr>
              <a:t>: </a:t>
            </a:r>
            <a:r>
              <a:rPr lang="en-CA" sz="1100" dirty="0">
                <a:solidFill>
                  <a:srgbClr val="000000"/>
                </a:solidFill>
                <a:latin typeface="+mj-lt"/>
                <a:ea typeface="Times New Roman" panose="02020603050405020304" pitchFamily="18" charset="0"/>
                <a:cs typeface="Times New Roman" panose="02020603050405020304" pitchFamily="18" charset="0"/>
              </a:rPr>
              <a:t>Comparison of five breeding strategies in terms of genetic variance after the first selection cycle averaged </a:t>
            </a:r>
            <a:r>
              <a:rPr lang="en-CA" sz="1100" kern="1200" dirty="0">
                <a:solidFill>
                  <a:srgbClr val="000000"/>
                </a:solidFill>
                <a:effectLst/>
                <a:latin typeface="+mj-lt"/>
                <a:ea typeface="Times New Roman" panose="02020603050405020304" pitchFamily="18" charset="0"/>
                <a:cs typeface="Times New Roman" panose="02020603050405020304" pitchFamily="18" charset="0"/>
              </a:rPr>
              <a:t>across 50 runs in a closed system with 30 initial parents. Traits include days to flowering (DF). white mold resistance (WM), and seed yield (SY). Conventional breeding shown alongside new proposed breeding methods, speed breeding and genomic selection, Error bars indicate standard error.  </a:t>
            </a:r>
            <a:endParaRPr lang="en-CA" sz="1200" dirty="0">
              <a:effectLst/>
              <a:latin typeface="+mj-lt"/>
              <a:ea typeface="Times New Roman" panose="02020603050405020304" pitchFamily="18" charset="0"/>
            </a:endParaRPr>
          </a:p>
        </p:txBody>
      </p:sp>
    </p:spTree>
    <p:extLst>
      <p:ext uri="{BB962C8B-B14F-4D97-AF65-F5344CB8AC3E}">
        <p14:creationId xmlns:p14="http://schemas.microsoft.com/office/powerpoint/2010/main" val="3151291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14000">
              <a:schemeClr val="bg1">
                <a:alpha val="0"/>
              </a:schemeClr>
            </a:gs>
          </a:gsLst>
          <a:lin ang="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rot="5400000">
            <a:off x="-1022302" y="2533729"/>
            <a:ext cx="5214941"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FC27813-E5AA-4D73-91A6-1B5DAD22DBF9}"/>
              </a:ext>
            </a:extLst>
          </p:cNvPr>
          <p:cNvSpPr txBox="1"/>
          <p:nvPr/>
        </p:nvSpPr>
        <p:spPr>
          <a:xfrm rot="16200000">
            <a:off x="-1079801" y="1697410"/>
            <a:ext cx="390126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600" b="1" i="0" u="none" strike="noStrike" kern="1200" cap="none" spc="0" normalizeH="0" baseline="0" noProof="0" dirty="0">
                <a:ln>
                  <a:noFill/>
                </a:ln>
                <a:solidFill>
                  <a:srgbClr val="002060"/>
                </a:solidFill>
                <a:effectLst/>
                <a:uLnTx/>
                <a:uFillTx/>
                <a:latin typeface="Calibri" panose="020F0502020204030204"/>
                <a:ea typeface="+mn-ea"/>
                <a:cs typeface="+mn-cs"/>
              </a:rPr>
              <a:t>Examples</a:t>
            </a:r>
          </a:p>
        </p:txBody>
      </p:sp>
      <p:pic>
        <p:nvPicPr>
          <p:cNvPr id="4" name="Graphic 3">
            <a:extLst>
              <a:ext uri="{FF2B5EF4-FFF2-40B4-BE49-F238E27FC236}">
                <a16:creationId xmlns:a16="http://schemas.microsoft.com/office/drawing/2014/main" id="{98166DE1-F5E4-46E6-8F9E-C0B79E3E43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6424" b="16523"/>
          <a:stretch/>
        </p:blipFill>
        <p:spPr>
          <a:xfrm>
            <a:off x="4682748" y="616437"/>
            <a:ext cx="6858000" cy="4598505"/>
          </a:xfrm>
          <a:prstGeom prst="rect">
            <a:avLst/>
          </a:prstGeom>
        </p:spPr>
      </p:pic>
      <p:sp>
        <p:nvSpPr>
          <p:cNvPr id="5" name="TextBox 3">
            <a:extLst>
              <a:ext uri="{FF2B5EF4-FFF2-40B4-BE49-F238E27FC236}">
                <a16:creationId xmlns:a16="http://schemas.microsoft.com/office/drawing/2014/main" id="{C05116A1-C352-4786-831E-68D78E097285}"/>
              </a:ext>
            </a:extLst>
          </p:cNvPr>
          <p:cNvSpPr txBox="1"/>
          <p:nvPr/>
        </p:nvSpPr>
        <p:spPr>
          <a:xfrm>
            <a:off x="4682749" y="5097869"/>
            <a:ext cx="6144278" cy="600164"/>
          </a:xfrm>
          <a:prstGeom prst="rect">
            <a:avLst/>
          </a:prstGeom>
          <a:noFill/>
        </p:spPr>
        <p:txBody>
          <a:bodyPr wrap="square" rtlCol="0">
            <a:spAutoFit/>
          </a:bodyPr>
          <a:lstStyle/>
          <a:p>
            <a:r>
              <a:rPr lang="en-CA" sz="1100" b="1" kern="1200" dirty="0">
                <a:solidFill>
                  <a:srgbClr val="000000"/>
                </a:solidFill>
                <a:effectLst/>
                <a:latin typeface="+mj-lt"/>
                <a:ea typeface="Times New Roman" panose="02020603050405020304" pitchFamily="18" charset="0"/>
                <a:cs typeface="Times New Roman" panose="02020603050405020304" pitchFamily="18" charset="0"/>
              </a:rPr>
              <a:t>Figure </a:t>
            </a:r>
            <a:r>
              <a:rPr lang="en-CA" sz="1100" b="1" dirty="0">
                <a:solidFill>
                  <a:srgbClr val="000000"/>
                </a:solidFill>
                <a:latin typeface="+mj-lt"/>
                <a:ea typeface="Times New Roman" panose="02020603050405020304" pitchFamily="18" charset="0"/>
                <a:cs typeface="Times New Roman" panose="02020603050405020304" pitchFamily="18" charset="0"/>
              </a:rPr>
              <a:t>6</a:t>
            </a:r>
            <a:r>
              <a:rPr lang="en-CA" sz="1100" kern="1200" dirty="0">
                <a:solidFill>
                  <a:srgbClr val="000000"/>
                </a:solidFill>
                <a:effectLst/>
                <a:latin typeface="+mj-lt"/>
                <a:ea typeface="Times New Roman" panose="02020603050405020304" pitchFamily="18" charset="0"/>
                <a:cs typeface="Times New Roman" panose="02020603050405020304" pitchFamily="18" charset="0"/>
              </a:rPr>
              <a:t>: Principal component analysis (PCA) plot displaying the variation among five breeding strategies in terms of genetic gain variables in a closed system with 30 initial parents. Vectors specify the direction and strength of genetic gain variables. The first two principal axes explained 88.3% of the variance.  </a:t>
            </a:r>
          </a:p>
        </p:txBody>
      </p:sp>
    </p:spTree>
    <p:extLst>
      <p:ext uri="{BB962C8B-B14F-4D97-AF65-F5344CB8AC3E}">
        <p14:creationId xmlns:p14="http://schemas.microsoft.com/office/powerpoint/2010/main" val="1383864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31000">
              <a:schemeClr val="bg1">
                <a:alpha val="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a:off x="0" y="1474837"/>
            <a:ext cx="9881419"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AFC27813-E5AA-4D73-91A6-1B5DAD22DBF9}"/>
              </a:ext>
            </a:extLst>
          </p:cNvPr>
          <p:cNvSpPr txBox="1"/>
          <p:nvPr/>
        </p:nvSpPr>
        <p:spPr>
          <a:xfrm>
            <a:off x="471948" y="294967"/>
            <a:ext cx="8760542" cy="1107996"/>
          </a:xfrm>
          <a:prstGeom prst="rect">
            <a:avLst/>
          </a:prstGeom>
          <a:noFill/>
        </p:spPr>
        <p:txBody>
          <a:bodyPr wrap="square" rtlCol="0">
            <a:spAutoFit/>
          </a:bodyPr>
          <a:lstStyle/>
          <a:p>
            <a:r>
              <a:rPr lang="en-CA" sz="6600" b="1" dirty="0">
                <a:solidFill>
                  <a:srgbClr val="002060"/>
                </a:solidFill>
              </a:rPr>
              <a:t>INTRODUCTION</a:t>
            </a:r>
          </a:p>
        </p:txBody>
      </p:sp>
      <p:sp>
        <p:nvSpPr>
          <p:cNvPr id="4" name="TextBox 3">
            <a:extLst>
              <a:ext uri="{FF2B5EF4-FFF2-40B4-BE49-F238E27FC236}">
                <a16:creationId xmlns:a16="http://schemas.microsoft.com/office/drawing/2014/main" id="{D2743091-3BB8-4EF0-BF00-4B69436A9873}"/>
              </a:ext>
            </a:extLst>
          </p:cNvPr>
          <p:cNvSpPr txBox="1"/>
          <p:nvPr/>
        </p:nvSpPr>
        <p:spPr>
          <a:xfrm>
            <a:off x="1091381" y="2271252"/>
            <a:ext cx="5004619" cy="3108543"/>
          </a:xfrm>
          <a:prstGeom prst="rect">
            <a:avLst/>
          </a:prstGeom>
          <a:noFill/>
        </p:spPr>
        <p:txBody>
          <a:bodyPr wrap="square" rtlCol="0">
            <a:spAutoFit/>
          </a:bodyPr>
          <a:lstStyle/>
          <a:p>
            <a:pPr marL="285750" indent="-285750">
              <a:buFont typeface="Arial" panose="020B0604020202020204" pitchFamily="34" charset="0"/>
              <a:buChar char="•"/>
            </a:pPr>
            <a:r>
              <a:rPr lang="en-CA" sz="2800" dirty="0"/>
              <a:t>Plant breeding programs can take decades to complete</a:t>
            </a:r>
          </a:p>
          <a:p>
            <a:pPr marL="285750" indent="-285750">
              <a:buFont typeface="Arial" panose="020B0604020202020204" pitchFamily="34" charset="0"/>
              <a:buChar char="•"/>
            </a:pPr>
            <a:endParaRPr lang="en-CA" sz="2800" dirty="0"/>
          </a:p>
          <a:p>
            <a:pPr marL="285750" indent="-285750">
              <a:buFont typeface="Arial" panose="020B0604020202020204" pitchFamily="34" charset="0"/>
              <a:buChar char="•"/>
            </a:pPr>
            <a:r>
              <a:rPr lang="en-CA" sz="2800" dirty="0"/>
              <a:t>Computer simulations can provide information, which could not be obtained empirically, in a matter of days</a:t>
            </a:r>
          </a:p>
        </p:txBody>
      </p:sp>
      <p:pic>
        <p:nvPicPr>
          <p:cNvPr id="2050" name="Picture 2" descr="Fig. 5.5">
            <a:extLst>
              <a:ext uri="{FF2B5EF4-FFF2-40B4-BE49-F238E27FC236}">
                <a16:creationId xmlns:a16="http://schemas.microsoft.com/office/drawing/2014/main" id="{DBFD6924-6533-4905-A59E-52CE71D45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4078" y="1841679"/>
            <a:ext cx="3187342" cy="4048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71E6F2-C5C2-4614-A826-BE5C49946FAA}"/>
              </a:ext>
            </a:extLst>
          </p:cNvPr>
          <p:cNvSpPr txBox="1"/>
          <p:nvPr/>
        </p:nvSpPr>
        <p:spPr>
          <a:xfrm>
            <a:off x="6665942" y="5930840"/>
            <a:ext cx="4027262" cy="461665"/>
          </a:xfrm>
          <a:prstGeom prst="rect">
            <a:avLst/>
          </a:prstGeom>
          <a:noFill/>
        </p:spPr>
        <p:txBody>
          <a:bodyPr wrap="square" rtlCol="0">
            <a:spAutoFit/>
          </a:bodyPr>
          <a:lstStyle/>
          <a:p>
            <a:r>
              <a:rPr lang="en-CA" sz="1200" dirty="0"/>
              <a:t>Example of the pedigree method. </a:t>
            </a:r>
            <a:r>
              <a:rPr lang="en-US" sz="1200" i="1" dirty="0"/>
              <a:t>Acquaah G. (2015) https://doi.org/10.1007/978-3-319-22521-0_5</a:t>
            </a:r>
            <a:endParaRPr lang="en-CA" sz="1200" i="1" dirty="0"/>
          </a:p>
        </p:txBody>
      </p:sp>
    </p:spTree>
    <p:extLst>
      <p:ext uri="{BB962C8B-B14F-4D97-AF65-F5344CB8AC3E}">
        <p14:creationId xmlns:p14="http://schemas.microsoft.com/office/powerpoint/2010/main" val="266997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31000">
              <a:schemeClr val="bg1">
                <a:alpha val="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a:off x="0" y="1474837"/>
            <a:ext cx="9881419"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AFC27813-E5AA-4D73-91A6-1B5DAD22DBF9}"/>
              </a:ext>
            </a:extLst>
          </p:cNvPr>
          <p:cNvSpPr txBox="1"/>
          <p:nvPr/>
        </p:nvSpPr>
        <p:spPr>
          <a:xfrm>
            <a:off x="471948" y="294967"/>
            <a:ext cx="8760542" cy="1107996"/>
          </a:xfrm>
          <a:prstGeom prst="rect">
            <a:avLst/>
          </a:prstGeom>
          <a:noFill/>
        </p:spPr>
        <p:txBody>
          <a:bodyPr wrap="square" rtlCol="0">
            <a:spAutoFit/>
          </a:bodyPr>
          <a:lstStyle/>
          <a:p>
            <a:r>
              <a:rPr lang="en-CA" sz="6600" b="1" dirty="0">
                <a:solidFill>
                  <a:srgbClr val="002060"/>
                </a:solidFill>
              </a:rPr>
              <a:t>INTRODUCTION</a:t>
            </a:r>
          </a:p>
        </p:txBody>
      </p:sp>
      <p:sp>
        <p:nvSpPr>
          <p:cNvPr id="4" name="TextBox 3">
            <a:extLst>
              <a:ext uri="{FF2B5EF4-FFF2-40B4-BE49-F238E27FC236}">
                <a16:creationId xmlns:a16="http://schemas.microsoft.com/office/drawing/2014/main" id="{D2743091-3BB8-4EF0-BF00-4B69436A9873}"/>
              </a:ext>
            </a:extLst>
          </p:cNvPr>
          <p:cNvSpPr txBox="1"/>
          <p:nvPr/>
        </p:nvSpPr>
        <p:spPr>
          <a:xfrm>
            <a:off x="4585463" y="2417508"/>
            <a:ext cx="6893773" cy="3970318"/>
          </a:xfrm>
          <a:prstGeom prst="rect">
            <a:avLst/>
          </a:prstGeom>
          <a:noFill/>
        </p:spPr>
        <p:txBody>
          <a:bodyPr wrap="square" rtlCol="0">
            <a:spAutoFit/>
          </a:bodyPr>
          <a:lstStyle/>
          <a:p>
            <a:pPr marL="285750" indent="-285750">
              <a:buFont typeface="Arial" panose="020B0604020202020204" pitchFamily="34" charset="0"/>
              <a:buChar char="•"/>
            </a:pPr>
            <a:r>
              <a:rPr lang="en-CA" sz="2800" dirty="0"/>
              <a:t>Qu-Gene is a stochastic simulation software</a:t>
            </a:r>
          </a:p>
          <a:p>
            <a:pPr marL="742950" lvl="1" indent="-285750">
              <a:buFont typeface="Arial" panose="020B0604020202020204" pitchFamily="34" charset="0"/>
              <a:buChar char="•"/>
            </a:pPr>
            <a:r>
              <a:rPr lang="en-CA" sz="2800" dirty="0"/>
              <a:t>Stochastic vs. deterministic?</a:t>
            </a:r>
          </a:p>
          <a:p>
            <a:pPr marL="742950" lvl="1" indent="-285750">
              <a:buFont typeface="Arial" panose="020B0604020202020204" pitchFamily="34" charset="0"/>
              <a:buChar char="•"/>
            </a:pPr>
            <a:endParaRPr lang="en-CA" sz="2800" dirty="0"/>
          </a:p>
          <a:p>
            <a:pPr marL="285750" indent="-285750">
              <a:buFont typeface="Arial" panose="020B0604020202020204" pitchFamily="34" charset="0"/>
              <a:buChar char="•"/>
            </a:pPr>
            <a:r>
              <a:rPr lang="en-CA" sz="2800" dirty="0"/>
              <a:t>E(N:K) model </a:t>
            </a:r>
          </a:p>
          <a:p>
            <a:pPr marL="285750" indent="-285750">
              <a:buFont typeface="Arial" panose="020B0604020202020204" pitchFamily="34" charset="0"/>
              <a:buChar char="•"/>
            </a:pPr>
            <a:endParaRPr lang="en-CA" sz="2800" dirty="0"/>
          </a:p>
          <a:p>
            <a:pPr marL="285750" indent="-285750">
              <a:buFont typeface="Arial" panose="020B0604020202020204" pitchFamily="34" charset="0"/>
              <a:buChar char="•"/>
            </a:pPr>
            <a:r>
              <a:rPr lang="en-CA" sz="2800" dirty="0"/>
              <a:t>Simulates genotype-by-environment interactions</a:t>
            </a:r>
          </a:p>
          <a:p>
            <a:pPr marL="285750" indent="-285750">
              <a:buFont typeface="Arial" panose="020B0604020202020204" pitchFamily="34" charset="0"/>
              <a:buChar char="•"/>
            </a:pPr>
            <a:endParaRPr lang="en-CA" sz="2800" dirty="0"/>
          </a:p>
          <a:p>
            <a:pPr marL="285750" indent="-285750">
              <a:buFont typeface="Arial" panose="020B0604020202020204" pitchFamily="34" charset="0"/>
              <a:buChar char="•"/>
            </a:pPr>
            <a:endParaRPr lang="en-CA" sz="2800" dirty="0"/>
          </a:p>
        </p:txBody>
      </p:sp>
      <p:pic>
        <p:nvPicPr>
          <p:cNvPr id="3074" name="Picture 2">
            <a:extLst>
              <a:ext uri="{FF2B5EF4-FFF2-40B4-BE49-F238E27FC236}">
                <a16:creationId xmlns:a16="http://schemas.microsoft.com/office/drawing/2014/main" id="{693516A3-678D-42FA-A7D7-B6CE4A40897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0749" y="2199154"/>
            <a:ext cx="4304714" cy="24214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33D0252-BE34-4D89-93CD-042981EE720A}"/>
              </a:ext>
            </a:extLst>
          </p:cNvPr>
          <p:cNvSpPr txBox="1"/>
          <p:nvPr/>
        </p:nvSpPr>
        <p:spPr>
          <a:xfrm>
            <a:off x="872196" y="4867422"/>
            <a:ext cx="3038622" cy="707886"/>
          </a:xfrm>
          <a:prstGeom prst="rect">
            <a:avLst/>
          </a:prstGeom>
          <a:noFill/>
        </p:spPr>
        <p:txBody>
          <a:bodyPr wrap="square" rtlCol="0">
            <a:spAutoFit/>
          </a:bodyPr>
          <a:lstStyle/>
          <a:p>
            <a:pPr algn="ctr"/>
            <a:r>
              <a:rPr lang="en-CA" sz="4000" b="1" dirty="0">
                <a:solidFill>
                  <a:srgbClr val="0070C0"/>
                </a:solidFill>
              </a:rPr>
              <a:t>QU-GENE</a:t>
            </a:r>
          </a:p>
        </p:txBody>
      </p:sp>
    </p:spTree>
    <p:extLst>
      <p:ext uri="{BB962C8B-B14F-4D97-AF65-F5344CB8AC3E}">
        <p14:creationId xmlns:p14="http://schemas.microsoft.com/office/powerpoint/2010/main" val="3634347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31000">
              <a:schemeClr val="bg1">
                <a:alpha val="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a:off x="0" y="1474837"/>
            <a:ext cx="9881419"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AFC27813-E5AA-4D73-91A6-1B5DAD22DBF9}"/>
              </a:ext>
            </a:extLst>
          </p:cNvPr>
          <p:cNvSpPr txBox="1"/>
          <p:nvPr/>
        </p:nvSpPr>
        <p:spPr>
          <a:xfrm>
            <a:off x="471948" y="294967"/>
            <a:ext cx="8760542" cy="1107996"/>
          </a:xfrm>
          <a:prstGeom prst="rect">
            <a:avLst/>
          </a:prstGeom>
          <a:noFill/>
        </p:spPr>
        <p:txBody>
          <a:bodyPr wrap="square" rtlCol="0">
            <a:spAutoFit/>
          </a:bodyPr>
          <a:lstStyle/>
          <a:p>
            <a:r>
              <a:rPr lang="en-CA" sz="6600" b="1" dirty="0">
                <a:solidFill>
                  <a:srgbClr val="002060"/>
                </a:solidFill>
              </a:rPr>
              <a:t>WORKFLOW</a:t>
            </a:r>
          </a:p>
        </p:txBody>
      </p:sp>
      <p:grpSp>
        <p:nvGrpSpPr>
          <p:cNvPr id="18" name="Group 17">
            <a:extLst>
              <a:ext uri="{FF2B5EF4-FFF2-40B4-BE49-F238E27FC236}">
                <a16:creationId xmlns:a16="http://schemas.microsoft.com/office/drawing/2014/main" id="{95B0B392-96C3-4692-8DAD-70D2AB720BED}"/>
              </a:ext>
            </a:extLst>
          </p:cNvPr>
          <p:cNvGrpSpPr/>
          <p:nvPr/>
        </p:nvGrpSpPr>
        <p:grpSpPr>
          <a:xfrm>
            <a:off x="8600909" y="3129078"/>
            <a:ext cx="2542388" cy="307777"/>
            <a:chOff x="8643772" y="3410458"/>
            <a:chExt cx="2542388" cy="307777"/>
          </a:xfrm>
        </p:grpSpPr>
        <p:sp>
          <p:nvSpPr>
            <p:cNvPr id="16" name="Arrow: Bent-Up 15">
              <a:extLst>
                <a:ext uri="{FF2B5EF4-FFF2-40B4-BE49-F238E27FC236}">
                  <a16:creationId xmlns:a16="http://schemas.microsoft.com/office/drawing/2014/main" id="{A3078298-638D-4252-8A70-2F88DD5A9A73}"/>
                </a:ext>
              </a:extLst>
            </p:cNvPr>
            <p:cNvSpPr>
              <a:spLocks noChangeAspect="1"/>
            </p:cNvSpPr>
            <p:nvPr/>
          </p:nvSpPr>
          <p:spPr>
            <a:xfrm rot="5400000">
              <a:off x="8630272" y="3442501"/>
              <a:ext cx="193160" cy="166159"/>
            </a:xfrm>
            <a:prstGeom prst="bentUpArrow">
              <a:avLst>
                <a:gd name="adj1" fmla="val 14822"/>
                <a:gd name="adj2" fmla="val 25000"/>
                <a:gd name="adj3" fmla="val 25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8F355748-C4B6-4FE8-A614-9FEFC87175E1}"/>
                </a:ext>
              </a:extLst>
            </p:cNvPr>
            <p:cNvSpPr txBox="1"/>
            <p:nvPr/>
          </p:nvSpPr>
          <p:spPr>
            <a:xfrm>
              <a:off x="8795957" y="3410458"/>
              <a:ext cx="2390203" cy="307777"/>
            </a:xfrm>
            <a:prstGeom prst="rect">
              <a:avLst/>
            </a:prstGeom>
            <a:noFill/>
          </p:spPr>
          <p:txBody>
            <a:bodyPr wrap="square" rtlCol="0">
              <a:spAutoFit/>
            </a:bodyPr>
            <a:lstStyle/>
            <a:p>
              <a:r>
                <a:rPr lang="en-CA" sz="1400" i="1" dirty="0"/>
                <a:t>For estimating genetic gain</a:t>
              </a:r>
            </a:p>
          </p:txBody>
        </p:sp>
      </p:grpSp>
      <p:grpSp>
        <p:nvGrpSpPr>
          <p:cNvPr id="20" name="Group 19">
            <a:extLst>
              <a:ext uri="{FF2B5EF4-FFF2-40B4-BE49-F238E27FC236}">
                <a16:creationId xmlns:a16="http://schemas.microsoft.com/office/drawing/2014/main" id="{C6C61118-E4AC-4D26-951B-BE1676703219}"/>
              </a:ext>
            </a:extLst>
          </p:cNvPr>
          <p:cNvGrpSpPr/>
          <p:nvPr/>
        </p:nvGrpSpPr>
        <p:grpSpPr>
          <a:xfrm>
            <a:off x="8600909" y="4075197"/>
            <a:ext cx="2763368" cy="307777"/>
            <a:chOff x="8643772" y="3410458"/>
            <a:chExt cx="2763368" cy="307777"/>
          </a:xfrm>
        </p:grpSpPr>
        <p:sp>
          <p:nvSpPr>
            <p:cNvPr id="21" name="Arrow: Bent-Up 20">
              <a:extLst>
                <a:ext uri="{FF2B5EF4-FFF2-40B4-BE49-F238E27FC236}">
                  <a16:creationId xmlns:a16="http://schemas.microsoft.com/office/drawing/2014/main" id="{D6456530-A623-43C4-A3CE-5F72A8FB7A45}"/>
                </a:ext>
              </a:extLst>
            </p:cNvPr>
            <p:cNvSpPr>
              <a:spLocks noChangeAspect="1"/>
            </p:cNvSpPr>
            <p:nvPr/>
          </p:nvSpPr>
          <p:spPr>
            <a:xfrm rot="5400000">
              <a:off x="8630272" y="3442501"/>
              <a:ext cx="193160" cy="166159"/>
            </a:xfrm>
            <a:prstGeom prst="bentUpArrow">
              <a:avLst>
                <a:gd name="adj1" fmla="val 14822"/>
                <a:gd name="adj2" fmla="val 25000"/>
                <a:gd name="adj3" fmla="val 25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DE4DF6AF-13F1-43EE-980F-15CA0D52EDB7}"/>
                </a:ext>
              </a:extLst>
            </p:cNvPr>
            <p:cNvSpPr txBox="1"/>
            <p:nvPr/>
          </p:nvSpPr>
          <p:spPr>
            <a:xfrm>
              <a:off x="8795957" y="3410458"/>
              <a:ext cx="2611183" cy="307777"/>
            </a:xfrm>
            <a:prstGeom prst="rect">
              <a:avLst/>
            </a:prstGeom>
            <a:noFill/>
          </p:spPr>
          <p:txBody>
            <a:bodyPr wrap="square" rtlCol="0">
              <a:spAutoFit/>
            </a:bodyPr>
            <a:lstStyle/>
            <a:p>
              <a:r>
                <a:rPr lang="en-CA" sz="1400" i="1" dirty="0"/>
                <a:t>For estimating allele fixation rate</a:t>
              </a:r>
            </a:p>
          </p:txBody>
        </p:sp>
      </p:grpSp>
      <p:grpSp>
        <p:nvGrpSpPr>
          <p:cNvPr id="23" name="Group 22">
            <a:extLst>
              <a:ext uri="{FF2B5EF4-FFF2-40B4-BE49-F238E27FC236}">
                <a16:creationId xmlns:a16="http://schemas.microsoft.com/office/drawing/2014/main" id="{4A8C72F2-55F1-4DE1-AB23-6D82C95FD1CE}"/>
              </a:ext>
            </a:extLst>
          </p:cNvPr>
          <p:cNvGrpSpPr/>
          <p:nvPr/>
        </p:nvGrpSpPr>
        <p:grpSpPr>
          <a:xfrm>
            <a:off x="8600909" y="5021317"/>
            <a:ext cx="3062689" cy="307777"/>
            <a:chOff x="8643772" y="3410458"/>
            <a:chExt cx="3062689" cy="307777"/>
          </a:xfrm>
        </p:grpSpPr>
        <p:sp>
          <p:nvSpPr>
            <p:cNvPr id="24" name="Arrow: Bent-Up 23">
              <a:extLst>
                <a:ext uri="{FF2B5EF4-FFF2-40B4-BE49-F238E27FC236}">
                  <a16:creationId xmlns:a16="http://schemas.microsoft.com/office/drawing/2014/main" id="{40FF526B-2C0D-45EB-822E-88557CDF01AF}"/>
                </a:ext>
              </a:extLst>
            </p:cNvPr>
            <p:cNvSpPr>
              <a:spLocks noChangeAspect="1"/>
            </p:cNvSpPr>
            <p:nvPr/>
          </p:nvSpPr>
          <p:spPr>
            <a:xfrm rot="5400000">
              <a:off x="8630272" y="3442501"/>
              <a:ext cx="193160" cy="166159"/>
            </a:xfrm>
            <a:prstGeom prst="bentUpArrow">
              <a:avLst>
                <a:gd name="adj1" fmla="val 14822"/>
                <a:gd name="adj2" fmla="val 25000"/>
                <a:gd name="adj3" fmla="val 25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TextBox 24">
              <a:extLst>
                <a:ext uri="{FF2B5EF4-FFF2-40B4-BE49-F238E27FC236}">
                  <a16:creationId xmlns:a16="http://schemas.microsoft.com/office/drawing/2014/main" id="{F7F5F61D-0B75-4D6E-8C80-2C03EE59AC72}"/>
                </a:ext>
              </a:extLst>
            </p:cNvPr>
            <p:cNvSpPr txBox="1"/>
            <p:nvPr/>
          </p:nvSpPr>
          <p:spPr>
            <a:xfrm>
              <a:off x="8795957" y="3410458"/>
              <a:ext cx="2910504" cy="307777"/>
            </a:xfrm>
            <a:prstGeom prst="rect">
              <a:avLst/>
            </a:prstGeom>
            <a:noFill/>
          </p:spPr>
          <p:txBody>
            <a:bodyPr wrap="square" rtlCol="0">
              <a:spAutoFit/>
            </a:bodyPr>
            <a:lstStyle/>
            <a:p>
              <a:r>
                <a:rPr lang="en-CA" sz="1400" i="1" dirty="0"/>
                <a:t>For estimating Hamming distance</a:t>
              </a:r>
            </a:p>
          </p:txBody>
        </p:sp>
      </p:grpSp>
      <p:sp>
        <p:nvSpPr>
          <p:cNvPr id="27" name="Arrow: Bent-Up 26">
            <a:extLst>
              <a:ext uri="{FF2B5EF4-FFF2-40B4-BE49-F238E27FC236}">
                <a16:creationId xmlns:a16="http://schemas.microsoft.com/office/drawing/2014/main" id="{8D829B6B-B872-47E0-B08A-FDD378295540}"/>
              </a:ext>
            </a:extLst>
          </p:cNvPr>
          <p:cNvSpPr>
            <a:spLocks noChangeAspect="1"/>
          </p:cNvSpPr>
          <p:nvPr/>
        </p:nvSpPr>
        <p:spPr>
          <a:xfrm rot="5400000">
            <a:off x="922847" y="4073908"/>
            <a:ext cx="193160" cy="166159"/>
          </a:xfrm>
          <a:prstGeom prst="bentUpArrow">
            <a:avLst>
              <a:gd name="adj1" fmla="val 14822"/>
              <a:gd name="adj2" fmla="val 25000"/>
              <a:gd name="adj3" fmla="val 25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TextBox 27">
            <a:extLst>
              <a:ext uri="{FF2B5EF4-FFF2-40B4-BE49-F238E27FC236}">
                <a16:creationId xmlns:a16="http://schemas.microsoft.com/office/drawing/2014/main" id="{B51DF20D-BC89-49B6-8695-E1AF8587432C}"/>
              </a:ext>
            </a:extLst>
          </p:cNvPr>
          <p:cNvSpPr txBox="1"/>
          <p:nvPr/>
        </p:nvSpPr>
        <p:spPr>
          <a:xfrm>
            <a:off x="1088532" y="4041865"/>
            <a:ext cx="2910504" cy="2031325"/>
          </a:xfrm>
          <a:prstGeom prst="rect">
            <a:avLst/>
          </a:prstGeom>
          <a:noFill/>
        </p:spPr>
        <p:txBody>
          <a:bodyPr wrap="square" rtlCol="0">
            <a:spAutoFit/>
          </a:bodyPr>
          <a:lstStyle/>
          <a:p>
            <a:r>
              <a:rPr lang="en-CA" sz="1400" i="1" dirty="0"/>
              <a:t>Contains the following:</a:t>
            </a:r>
          </a:p>
          <a:p>
            <a:pPr marL="285750" indent="-285750">
              <a:buFont typeface="Arial" panose="020B0604020202020204" pitchFamily="34" charset="0"/>
              <a:buChar char="•"/>
            </a:pPr>
            <a:r>
              <a:rPr lang="en-CA" sz="1400" i="1" dirty="0"/>
              <a:t>Traits </a:t>
            </a:r>
          </a:p>
          <a:p>
            <a:pPr marL="285750" indent="-285750">
              <a:buFont typeface="Arial" panose="020B0604020202020204" pitchFamily="34" charset="0"/>
              <a:buChar char="•"/>
            </a:pPr>
            <a:r>
              <a:rPr lang="en-CA" sz="1400" i="1" dirty="0"/>
              <a:t>Environments</a:t>
            </a:r>
          </a:p>
          <a:p>
            <a:pPr marL="285750" indent="-285750">
              <a:buFont typeface="Arial" panose="020B0604020202020204" pitchFamily="34" charset="0"/>
              <a:buChar char="•"/>
            </a:pPr>
            <a:r>
              <a:rPr lang="en-CA" sz="1400" i="1" dirty="0"/>
              <a:t>Error variances</a:t>
            </a:r>
          </a:p>
          <a:p>
            <a:pPr marL="285750" indent="-285750">
              <a:buFont typeface="Arial" panose="020B0604020202020204" pitchFamily="34" charset="0"/>
              <a:buChar char="•"/>
            </a:pPr>
            <a:r>
              <a:rPr lang="en-CA" sz="1400" i="1" dirty="0"/>
              <a:t>Linkage map</a:t>
            </a:r>
          </a:p>
          <a:p>
            <a:pPr marL="285750" indent="-285750">
              <a:buFont typeface="Arial" panose="020B0604020202020204" pitchFamily="34" charset="0"/>
              <a:buChar char="•"/>
            </a:pPr>
            <a:r>
              <a:rPr lang="en-CA" sz="1400" i="1" dirty="0"/>
              <a:t>QTL of genes</a:t>
            </a:r>
          </a:p>
          <a:p>
            <a:pPr marL="285750" indent="-285750">
              <a:buFont typeface="Arial" panose="020B0604020202020204" pitchFamily="34" charset="0"/>
              <a:buChar char="•"/>
            </a:pPr>
            <a:r>
              <a:rPr lang="en-CA" sz="1400" i="1" dirty="0"/>
              <a:t>Markers</a:t>
            </a:r>
          </a:p>
          <a:p>
            <a:pPr marL="285750" indent="-285750">
              <a:buFont typeface="Arial" panose="020B0604020202020204" pitchFamily="34" charset="0"/>
              <a:buChar char="•"/>
            </a:pPr>
            <a:r>
              <a:rPr lang="en-CA" sz="1400" i="1" dirty="0"/>
              <a:t>Populations</a:t>
            </a:r>
          </a:p>
          <a:p>
            <a:pPr marL="285750" indent="-285750">
              <a:buFont typeface="Arial" panose="020B0604020202020204" pitchFamily="34" charset="0"/>
              <a:buChar char="•"/>
            </a:pPr>
            <a:r>
              <a:rPr lang="en-CA" sz="1400" i="1" dirty="0"/>
              <a:t>Diagnostics </a:t>
            </a:r>
          </a:p>
        </p:txBody>
      </p:sp>
      <p:cxnSp>
        <p:nvCxnSpPr>
          <p:cNvPr id="31" name="Straight Connector 30">
            <a:extLst>
              <a:ext uri="{FF2B5EF4-FFF2-40B4-BE49-F238E27FC236}">
                <a16:creationId xmlns:a16="http://schemas.microsoft.com/office/drawing/2014/main" id="{86E90FC4-0A3E-4162-8D4D-51E916863019}"/>
              </a:ext>
            </a:extLst>
          </p:cNvPr>
          <p:cNvCxnSpPr>
            <a:cxnSpLocks/>
            <a:stCxn id="6" idx="3"/>
            <a:endCxn id="7" idx="2"/>
          </p:cNvCxnSpPr>
          <p:nvPr/>
        </p:nvCxnSpPr>
        <p:spPr>
          <a:xfrm>
            <a:off x="1860040" y="3756760"/>
            <a:ext cx="1082534" cy="1"/>
          </a:xfrm>
          <a:prstGeom prst="line">
            <a:avLst/>
          </a:prstGeom>
          <a:ln w="1905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5EFEBFF-6B07-4870-AEE6-E5BDA6FF40B6}"/>
              </a:ext>
            </a:extLst>
          </p:cNvPr>
          <p:cNvCxnSpPr>
            <a:cxnSpLocks/>
            <a:stCxn id="15" idx="3"/>
          </p:cNvCxnSpPr>
          <p:nvPr/>
        </p:nvCxnSpPr>
        <p:spPr>
          <a:xfrm>
            <a:off x="5887920" y="5008138"/>
            <a:ext cx="291424" cy="0"/>
          </a:xfrm>
          <a:prstGeom prst="line">
            <a:avLst/>
          </a:prstGeom>
          <a:ln w="1905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7AE9E9A-5B94-403F-B17A-AEF642841FA4}"/>
              </a:ext>
            </a:extLst>
          </p:cNvPr>
          <p:cNvCxnSpPr>
            <a:cxnSpLocks/>
            <a:stCxn id="10" idx="3"/>
          </p:cNvCxnSpPr>
          <p:nvPr/>
        </p:nvCxnSpPr>
        <p:spPr>
          <a:xfrm>
            <a:off x="5887920" y="3339634"/>
            <a:ext cx="291424" cy="0"/>
          </a:xfrm>
          <a:prstGeom prst="line">
            <a:avLst/>
          </a:prstGeom>
          <a:ln w="1905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B3847E-F09E-47A7-BEDC-0CD8172512E5}"/>
              </a:ext>
            </a:extLst>
          </p:cNvPr>
          <p:cNvCxnSpPr>
            <a:cxnSpLocks/>
            <a:stCxn id="11" idx="3"/>
          </p:cNvCxnSpPr>
          <p:nvPr/>
        </p:nvCxnSpPr>
        <p:spPr>
          <a:xfrm>
            <a:off x="5887920" y="4173886"/>
            <a:ext cx="291424" cy="0"/>
          </a:xfrm>
          <a:prstGeom prst="line">
            <a:avLst/>
          </a:prstGeom>
          <a:ln w="1905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4527CCE-5281-4AEC-9E86-A99CE20081BB}"/>
              </a:ext>
            </a:extLst>
          </p:cNvPr>
          <p:cNvCxnSpPr>
            <a:cxnSpLocks/>
            <a:endCxn id="10" idx="1"/>
          </p:cNvCxnSpPr>
          <p:nvPr/>
        </p:nvCxnSpPr>
        <p:spPr>
          <a:xfrm>
            <a:off x="4449604" y="3339634"/>
            <a:ext cx="284764" cy="0"/>
          </a:xfrm>
          <a:prstGeom prst="line">
            <a:avLst/>
          </a:prstGeom>
          <a:ln w="1905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97845C2-74FA-4011-B58B-5E25BD990B50}"/>
              </a:ext>
            </a:extLst>
          </p:cNvPr>
          <p:cNvCxnSpPr>
            <a:cxnSpLocks/>
            <a:endCxn id="11" idx="1"/>
          </p:cNvCxnSpPr>
          <p:nvPr/>
        </p:nvCxnSpPr>
        <p:spPr>
          <a:xfrm>
            <a:off x="4449604" y="4173886"/>
            <a:ext cx="284764" cy="0"/>
          </a:xfrm>
          <a:prstGeom prst="line">
            <a:avLst/>
          </a:prstGeom>
          <a:ln w="1905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38C20B4-A3BF-405E-9361-BCB552957174}"/>
              </a:ext>
            </a:extLst>
          </p:cNvPr>
          <p:cNvCxnSpPr>
            <a:cxnSpLocks/>
            <a:endCxn id="9" idx="2"/>
          </p:cNvCxnSpPr>
          <p:nvPr/>
        </p:nvCxnSpPr>
        <p:spPr>
          <a:xfrm>
            <a:off x="6179344" y="3756026"/>
            <a:ext cx="265415" cy="734"/>
          </a:xfrm>
          <a:prstGeom prst="line">
            <a:avLst/>
          </a:prstGeom>
          <a:ln w="1905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353B0D9-628D-408B-8424-84677ED9A852}"/>
              </a:ext>
            </a:extLst>
          </p:cNvPr>
          <p:cNvCxnSpPr>
            <a:cxnSpLocks/>
            <a:stCxn id="7" idx="6"/>
          </p:cNvCxnSpPr>
          <p:nvPr/>
        </p:nvCxnSpPr>
        <p:spPr>
          <a:xfrm flipV="1">
            <a:off x="4208667" y="3756026"/>
            <a:ext cx="240937" cy="735"/>
          </a:xfrm>
          <a:prstGeom prst="line">
            <a:avLst/>
          </a:prstGeom>
          <a:ln w="1905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96CD28D-389E-405A-B20E-0B316FD53C5B}"/>
              </a:ext>
            </a:extLst>
          </p:cNvPr>
          <p:cNvCxnSpPr>
            <a:cxnSpLocks/>
            <a:endCxn id="12" idx="1"/>
          </p:cNvCxnSpPr>
          <p:nvPr/>
        </p:nvCxnSpPr>
        <p:spPr>
          <a:xfrm>
            <a:off x="8171307" y="2809907"/>
            <a:ext cx="206001" cy="0"/>
          </a:xfrm>
          <a:prstGeom prst="line">
            <a:avLst/>
          </a:prstGeom>
          <a:ln w="1905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15554B6-7133-4C2F-BA22-068E3E61DAE7}"/>
              </a:ext>
            </a:extLst>
          </p:cNvPr>
          <p:cNvCxnSpPr>
            <a:cxnSpLocks/>
            <a:stCxn id="9" idx="6"/>
            <a:endCxn id="13" idx="1"/>
          </p:cNvCxnSpPr>
          <p:nvPr/>
        </p:nvCxnSpPr>
        <p:spPr>
          <a:xfrm flipV="1">
            <a:off x="7946257" y="3756026"/>
            <a:ext cx="431051" cy="734"/>
          </a:xfrm>
          <a:prstGeom prst="line">
            <a:avLst/>
          </a:prstGeom>
          <a:ln w="1905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15E2F27-8CD7-4257-91A6-6BE67E99B9E3}"/>
              </a:ext>
            </a:extLst>
          </p:cNvPr>
          <p:cNvCxnSpPr>
            <a:cxnSpLocks/>
            <a:endCxn id="14" idx="1"/>
          </p:cNvCxnSpPr>
          <p:nvPr/>
        </p:nvCxnSpPr>
        <p:spPr>
          <a:xfrm>
            <a:off x="8171307" y="4701833"/>
            <a:ext cx="206001" cy="312"/>
          </a:xfrm>
          <a:prstGeom prst="line">
            <a:avLst/>
          </a:prstGeom>
          <a:ln w="1905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29368B6-36A7-49CB-A9CB-5D3113C137D5}"/>
              </a:ext>
            </a:extLst>
          </p:cNvPr>
          <p:cNvCxnSpPr>
            <a:cxnSpLocks/>
          </p:cNvCxnSpPr>
          <p:nvPr/>
        </p:nvCxnSpPr>
        <p:spPr>
          <a:xfrm>
            <a:off x="8171307" y="2809907"/>
            <a:ext cx="0" cy="1892238"/>
          </a:xfrm>
          <a:prstGeom prst="line">
            <a:avLst/>
          </a:prstGeom>
          <a:ln w="1905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4A76084-EDBD-4979-8D39-B9913A75340D}"/>
              </a:ext>
            </a:extLst>
          </p:cNvPr>
          <p:cNvCxnSpPr>
            <a:cxnSpLocks/>
          </p:cNvCxnSpPr>
          <p:nvPr/>
        </p:nvCxnSpPr>
        <p:spPr>
          <a:xfrm>
            <a:off x="6179344" y="3339634"/>
            <a:ext cx="0" cy="1668504"/>
          </a:xfrm>
          <a:prstGeom prst="line">
            <a:avLst/>
          </a:prstGeom>
          <a:ln w="1905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57CC6F6-1AC2-4411-838D-06150D33DADF}"/>
              </a:ext>
            </a:extLst>
          </p:cNvPr>
          <p:cNvCxnSpPr>
            <a:cxnSpLocks/>
          </p:cNvCxnSpPr>
          <p:nvPr/>
        </p:nvCxnSpPr>
        <p:spPr>
          <a:xfrm>
            <a:off x="4449604" y="3339634"/>
            <a:ext cx="0" cy="834252"/>
          </a:xfrm>
          <a:prstGeom prst="line">
            <a:avLst/>
          </a:prstGeom>
          <a:ln w="19050"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8C9F7DBD-F2C9-4AF1-A9B3-6B90BC2ED906}"/>
              </a:ext>
            </a:extLst>
          </p:cNvPr>
          <p:cNvSpPr/>
          <p:nvPr/>
        </p:nvSpPr>
        <p:spPr>
          <a:xfrm>
            <a:off x="706488" y="3521804"/>
            <a:ext cx="1153552" cy="469912"/>
          </a:xfrm>
          <a:prstGeom prst="round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i="1" dirty="0">
                <a:solidFill>
                  <a:schemeClr val="tx1">
                    <a:lumMod val="85000"/>
                    <a:lumOff val="15000"/>
                  </a:schemeClr>
                </a:solidFill>
              </a:rPr>
              <a:t>.</a:t>
            </a:r>
            <a:r>
              <a:rPr lang="en-CA" b="1" i="1" dirty="0" err="1">
                <a:solidFill>
                  <a:schemeClr val="tx1">
                    <a:lumMod val="85000"/>
                    <a:lumOff val="15000"/>
                  </a:schemeClr>
                </a:solidFill>
              </a:rPr>
              <a:t>qug</a:t>
            </a:r>
            <a:r>
              <a:rPr lang="en-CA" dirty="0">
                <a:solidFill>
                  <a:schemeClr val="tx1">
                    <a:lumMod val="85000"/>
                    <a:lumOff val="15000"/>
                  </a:schemeClr>
                </a:solidFill>
              </a:rPr>
              <a:t> file</a:t>
            </a:r>
          </a:p>
        </p:txBody>
      </p:sp>
      <p:sp>
        <p:nvSpPr>
          <p:cNvPr id="7" name="Oval 6">
            <a:extLst>
              <a:ext uri="{FF2B5EF4-FFF2-40B4-BE49-F238E27FC236}">
                <a16:creationId xmlns:a16="http://schemas.microsoft.com/office/drawing/2014/main" id="{07F3BB79-F6F9-4F86-903A-7F2D1AEEB346}"/>
              </a:ext>
            </a:extLst>
          </p:cNvPr>
          <p:cNvSpPr>
            <a:spLocks noChangeAspect="1"/>
          </p:cNvSpPr>
          <p:nvPr/>
        </p:nvSpPr>
        <p:spPr>
          <a:xfrm>
            <a:off x="2942574" y="3123714"/>
            <a:ext cx="1266093" cy="1266093"/>
          </a:xfrm>
          <a:prstGeom prst="ellipse">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b="1" dirty="0">
                <a:solidFill>
                  <a:schemeClr val="tx1">
                    <a:lumMod val="85000"/>
                    <a:lumOff val="15000"/>
                  </a:schemeClr>
                </a:solidFill>
              </a:rPr>
              <a:t>Qu-Gene</a:t>
            </a:r>
          </a:p>
          <a:p>
            <a:pPr algn="ctr"/>
            <a:r>
              <a:rPr lang="en-CA" b="1" dirty="0">
                <a:solidFill>
                  <a:schemeClr val="tx1">
                    <a:lumMod val="85000"/>
                    <a:lumOff val="15000"/>
                  </a:schemeClr>
                </a:solidFill>
              </a:rPr>
              <a:t>engine</a:t>
            </a:r>
          </a:p>
        </p:txBody>
      </p:sp>
      <p:sp>
        <p:nvSpPr>
          <p:cNvPr id="9" name="Oval 8">
            <a:extLst>
              <a:ext uri="{FF2B5EF4-FFF2-40B4-BE49-F238E27FC236}">
                <a16:creationId xmlns:a16="http://schemas.microsoft.com/office/drawing/2014/main" id="{B98C5EDC-9A04-4EB9-80B7-8EA50CCEC55A}"/>
              </a:ext>
            </a:extLst>
          </p:cNvPr>
          <p:cNvSpPr>
            <a:spLocks noChangeAspect="1"/>
          </p:cNvSpPr>
          <p:nvPr/>
        </p:nvSpPr>
        <p:spPr>
          <a:xfrm>
            <a:off x="6444759" y="3006011"/>
            <a:ext cx="1501498" cy="1501498"/>
          </a:xfrm>
          <a:prstGeom prst="ellipse">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b="1" dirty="0" err="1">
                <a:solidFill>
                  <a:schemeClr val="tx1">
                    <a:lumMod val="85000"/>
                    <a:lumOff val="15000"/>
                  </a:schemeClr>
                </a:solidFill>
              </a:rPr>
              <a:t>QuLinePlus</a:t>
            </a:r>
            <a:r>
              <a:rPr lang="en-CA" b="1" dirty="0">
                <a:solidFill>
                  <a:schemeClr val="tx1">
                    <a:lumMod val="85000"/>
                    <a:lumOff val="15000"/>
                  </a:schemeClr>
                </a:solidFill>
              </a:rPr>
              <a:t> module</a:t>
            </a:r>
          </a:p>
        </p:txBody>
      </p:sp>
      <p:sp>
        <p:nvSpPr>
          <p:cNvPr id="15" name="Rectangle: Rounded Corners 14">
            <a:extLst>
              <a:ext uri="{FF2B5EF4-FFF2-40B4-BE49-F238E27FC236}">
                <a16:creationId xmlns:a16="http://schemas.microsoft.com/office/drawing/2014/main" id="{A8D8CBEF-9515-4487-853C-E5E4E7399329}"/>
              </a:ext>
            </a:extLst>
          </p:cNvPr>
          <p:cNvSpPr/>
          <p:nvPr/>
        </p:nvSpPr>
        <p:spPr>
          <a:xfrm>
            <a:off x="4734368" y="4773182"/>
            <a:ext cx="1153552" cy="469912"/>
          </a:xfrm>
          <a:prstGeom prst="round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i="1" dirty="0">
                <a:solidFill>
                  <a:schemeClr val="tx1">
                    <a:lumMod val="85000"/>
                    <a:lumOff val="15000"/>
                  </a:schemeClr>
                </a:solidFill>
              </a:rPr>
              <a:t>.</a:t>
            </a:r>
            <a:r>
              <a:rPr lang="en-CA" b="1" i="1" dirty="0" err="1">
                <a:solidFill>
                  <a:schemeClr val="tx1">
                    <a:lumMod val="85000"/>
                    <a:lumOff val="15000"/>
                  </a:schemeClr>
                </a:solidFill>
              </a:rPr>
              <a:t>qmp</a:t>
            </a:r>
            <a:r>
              <a:rPr lang="en-CA" dirty="0">
                <a:solidFill>
                  <a:schemeClr val="tx1">
                    <a:lumMod val="85000"/>
                    <a:lumOff val="15000"/>
                  </a:schemeClr>
                </a:solidFill>
              </a:rPr>
              <a:t> file</a:t>
            </a:r>
          </a:p>
        </p:txBody>
      </p:sp>
      <p:sp>
        <p:nvSpPr>
          <p:cNvPr id="12" name="Rectangle: Rounded Corners 11">
            <a:extLst>
              <a:ext uri="{FF2B5EF4-FFF2-40B4-BE49-F238E27FC236}">
                <a16:creationId xmlns:a16="http://schemas.microsoft.com/office/drawing/2014/main" id="{32FFEDCF-A125-49CA-AF2A-84B8750402EC}"/>
              </a:ext>
            </a:extLst>
          </p:cNvPr>
          <p:cNvSpPr/>
          <p:nvPr/>
        </p:nvSpPr>
        <p:spPr>
          <a:xfrm>
            <a:off x="8377308" y="2574951"/>
            <a:ext cx="1153552" cy="469912"/>
          </a:xfrm>
          <a:prstGeom prst="round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i="1" dirty="0">
                <a:solidFill>
                  <a:schemeClr val="tx1">
                    <a:lumMod val="85000"/>
                    <a:lumOff val="15000"/>
                  </a:schemeClr>
                </a:solidFill>
              </a:rPr>
              <a:t>.fit</a:t>
            </a:r>
            <a:r>
              <a:rPr lang="en-CA" dirty="0">
                <a:solidFill>
                  <a:schemeClr val="tx1">
                    <a:lumMod val="85000"/>
                    <a:lumOff val="15000"/>
                  </a:schemeClr>
                </a:solidFill>
              </a:rPr>
              <a:t> file</a:t>
            </a:r>
          </a:p>
        </p:txBody>
      </p:sp>
      <p:sp>
        <p:nvSpPr>
          <p:cNvPr id="13" name="Rectangle: Rounded Corners 12">
            <a:extLst>
              <a:ext uri="{FF2B5EF4-FFF2-40B4-BE49-F238E27FC236}">
                <a16:creationId xmlns:a16="http://schemas.microsoft.com/office/drawing/2014/main" id="{21171EF7-5E07-4834-B4C9-DF2C97C7B180}"/>
              </a:ext>
            </a:extLst>
          </p:cNvPr>
          <p:cNvSpPr/>
          <p:nvPr/>
        </p:nvSpPr>
        <p:spPr>
          <a:xfrm>
            <a:off x="8377308" y="3521070"/>
            <a:ext cx="1153552" cy="469912"/>
          </a:xfrm>
          <a:prstGeom prst="round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i="1" dirty="0">
                <a:solidFill>
                  <a:schemeClr val="tx1">
                    <a:lumMod val="85000"/>
                    <a:lumOff val="15000"/>
                  </a:schemeClr>
                </a:solidFill>
              </a:rPr>
              <a:t>.fix</a:t>
            </a:r>
            <a:r>
              <a:rPr lang="en-CA" dirty="0">
                <a:solidFill>
                  <a:schemeClr val="tx1">
                    <a:lumMod val="85000"/>
                    <a:lumOff val="15000"/>
                  </a:schemeClr>
                </a:solidFill>
              </a:rPr>
              <a:t> file</a:t>
            </a:r>
          </a:p>
        </p:txBody>
      </p:sp>
      <p:sp>
        <p:nvSpPr>
          <p:cNvPr id="14" name="Rectangle: Rounded Corners 13">
            <a:extLst>
              <a:ext uri="{FF2B5EF4-FFF2-40B4-BE49-F238E27FC236}">
                <a16:creationId xmlns:a16="http://schemas.microsoft.com/office/drawing/2014/main" id="{8C375DD2-00B4-41DB-B759-1591300CBC07}"/>
              </a:ext>
            </a:extLst>
          </p:cNvPr>
          <p:cNvSpPr/>
          <p:nvPr/>
        </p:nvSpPr>
        <p:spPr>
          <a:xfrm>
            <a:off x="8377308" y="4467189"/>
            <a:ext cx="1153552" cy="469912"/>
          </a:xfrm>
          <a:prstGeom prst="round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i="1" dirty="0">
                <a:solidFill>
                  <a:schemeClr val="tx1">
                    <a:lumMod val="85000"/>
                    <a:lumOff val="15000"/>
                  </a:schemeClr>
                </a:solidFill>
              </a:rPr>
              <a:t>.ham</a:t>
            </a:r>
            <a:r>
              <a:rPr lang="en-CA" dirty="0">
                <a:solidFill>
                  <a:schemeClr val="tx1">
                    <a:lumMod val="85000"/>
                    <a:lumOff val="15000"/>
                  </a:schemeClr>
                </a:solidFill>
              </a:rPr>
              <a:t> file</a:t>
            </a:r>
          </a:p>
        </p:txBody>
      </p:sp>
      <p:sp>
        <p:nvSpPr>
          <p:cNvPr id="10" name="Rectangle: Rounded Corners 9">
            <a:extLst>
              <a:ext uri="{FF2B5EF4-FFF2-40B4-BE49-F238E27FC236}">
                <a16:creationId xmlns:a16="http://schemas.microsoft.com/office/drawing/2014/main" id="{CE28E607-8C1D-40D1-BA26-F4E52432DD42}"/>
              </a:ext>
            </a:extLst>
          </p:cNvPr>
          <p:cNvSpPr/>
          <p:nvPr/>
        </p:nvSpPr>
        <p:spPr>
          <a:xfrm>
            <a:off x="4734368" y="3104678"/>
            <a:ext cx="1153552" cy="469912"/>
          </a:xfrm>
          <a:prstGeom prst="round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i="1" dirty="0">
                <a:solidFill>
                  <a:schemeClr val="tx1">
                    <a:lumMod val="85000"/>
                    <a:lumOff val="15000"/>
                  </a:schemeClr>
                </a:solidFill>
              </a:rPr>
              <a:t>.</a:t>
            </a:r>
            <a:r>
              <a:rPr lang="en-CA" b="1" i="1" dirty="0" err="1">
                <a:solidFill>
                  <a:schemeClr val="tx1">
                    <a:lumMod val="85000"/>
                    <a:lumOff val="15000"/>
                  </a:schemeClr>
                </a:solidFill>
              </a:rPr>
              <a:t>ges</a:t>
            </a:r>
            <a:r>
              <a:rPr lang="en-CA" dirty="0">
                <a:solidFill>
                  <a:schemeClr val="tx1">
                    <a:lumMod val="85000"/>
                    <a:lumOff val="15000"/>
                  </a:schemeClr>
                </a:solidFill>
              </a:rPr>
              <a:t> file</a:t>
            </a:r>
          </a:p>
        </p:txBody>
      </p:sp>
      <p:sp>
        <p:nvSpPr>
          <p:cNvPr id="11" name="Rectangle: Rounded Corners 10">
            <a:extLst>
              <a:ext uri="{FF2B5EF4-FFF2-40B4-BE49-F238E27FC236}">
                <a16:creationId xmlns:a16="http://schemas.microsoft.com/office/drawing/2014/main" id="{7F5A1575-F3B8-46AA-AA40-2813140D3D9F}"/>
              </a:ext>
            </a:extLst>
          </p:cNvPr>
          <p:cNvSpPr/>
          <p:nvPr/>
        </p:nvSpPr>
        <p:spPr>
          <a:xfrm>
            <a:off x="4734368" y="3938930"/>
            <a:ext cx="1153552" cy="469912"/>
          </a:xfrm>
          <a:prstGeom prst="round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i="1" dirty="0">
                <a:solidFill>
                  <a:schemeClr val="tx1">
                    <a:lumMod val="85000"/>
                    <a:lumOff val="15000"/>
                  </a:schemeClr>
                </a:solidFill>
              </a:rPr>
              <a:t>.pop</a:t>
            </a:r>
            <a:r>
              <a:rPr lang="en-CA" dirty="0">
                <a:solidFill>
                  <a:schemeClr val="tx1">
                    <a:lumMod val="85000"/>
                    <a:lumOff val="15000"/>
                  </a:schemeClr>
                </a:solidFill>
              </a:rPr>
              <a:t> file</a:t>
            </a:r>
          </a:p>
        </p:txBody>
      </p:sp>
    </p:spTree>
    <p:extLst>
      <p:ext uri="{BB962C8B-B14F-4D97-AF65-F5344CB8AC3E}">
        <p14:creationId xmlns:p14="http://schemas.microsoft.com/office/powerpoint/2010/main" val="123716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31000">
              <a:schemeClr val="bg1">
                <a:alpha val="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a:off x="0" y="1474837"/>
            <a:ext cx="9881419"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AFC27813-E5AA-4D73-91A6-1B5DAD22DBF9}"/>
              </a:ext>
            </a:extLst>
          </p:cNvPr>
          <p:cNvSpPr txBox="1"/>
          <p:nvPr/>
        </p:nvSpPr>
        <p:spPr>
          <a:xfrm>
            <a:off x="471948" y="294967"/>
            <a:ext cx="8760542" cy="1107996"/>
          </a:xfrm>
          <a:prstGeom prst="rect">
            <a:avLst/>
          </a:prstGeom>
          <a:noFill/>
        </p:spPr>
        <p:txBody>
          <a:bodyPr wrap="square" rtlCol="0">
            <a:spAutoFit/>
          </a:bodyPr>
          <a:lstStyle/>
          <a:p>
            <a:r>
              <a:rPr lang="en-CA" sz="6600" b="1" dirty="0">
                <a:solidFill>
                  <a:srgbClr val="002060"/>
                </a:solidFill>
              </a:rPr>
              <a:t>Qu-Gene Engine</a:t>
            </a:r>
          </a:p>
        </p:txBody>
      </p:sp>
      <p:sp>
        <p:nvSpPr>
          <p:cNvPr id="4" name="TextBox 3">
            <a:extLst>
              <a:ext uri="{FF2B5EF4-FFF2-40B4-BE49-F238E27FC236}">
                <a16:creationId xmlns:a16="http://schemas.microsoft.com/office/drawing/2014/main" id="{D2743091-3BB8-4EF0-BF00-4B69436A9873}"/>
              </a:ext>
            </a:extLst>
          </p:cNvPr>
          <p:cNvSpPr txBox="1"/>
          <p:nvPr/>
        </p:nvSpPr>
        <p:spPr>
          <a:xfrm>
            <a:off x="1124810" y="2148880"/>
            <a:ext cx="9341553" cy="3908762"/>
          </a:xfrm>
          <a:prstGeom prst="rect">
            <a:avLst/>
          </a:prstGeom>
          <a:noFill/>
        </p:spPr>
        <p:txBody>
          <a:bodyPr wrap="square" rtlCol="0">
            <a:spAutoFit/>
          </a:bodyPr>
          <a:lstStyle/>
          <a:p>
            <a:pPr marL="285750" indent="-285750">
              <a:buFont typeface="Arial" panose="020B0604020202020204" pitchFamily="34" charset="0"/>
              <a:buChar char="•"/>
            </a:pPr>
            <a:r>
              <a:rPr lang="en-CA" sz="2800" dirty="0"/>
              <a:t>The input file for the Qu-Gene engine is called the </a:t>
            </a:r>
            <a:r>
              <a:rPr lang="en-CA" sz="2800" b="1" i="1" dirty="0"/>
              <a:t>.</a:t>
            </a:r>
            <a:r>
              <a:rPr lang="en-CA" sz="2800" b="1" i="1" dirty="0" err="1"/>
              <a:t>qug</a:t>
            </a:r>
            <a:r>
              <a:rPr lang="en-CA" sz="2800" dirty="0"/>
              <a:t> file</a:t>
            </a:r>
          </a:p>
          <a:p>
            <a:pPr marL="285750" indent="-285750">
              <a:buFont typeface="Arial" panose="020B0604020202020204" pitchFamily="34" charset="0"/>
              <a:buChar char="•"/>
            </a:pPr>
            <a:r>
              <a:rPr lang="en-CA" sz="2800" dirty="0"/>
              <a:t>This contains information on:</a:t>
            </a:r>
          </a:p>
          <a:p>
            <a:pPr marL="742950" lvl="1" indent="-285750">
              <a:buFont typeface="Arial" panose="020B0604020202020204" pitchFamily="34" charset="0"/>
              <a:buChar char="•"/>
            </a:pPr>
            <a:r>
              <a:rPr lang="en-CA" sz="2400" dirty="0"/>
              <a:t>Traits </a:t>
            </a:r>
          </a:p>
          <a:p>
            <a:pPr marL="742950" lvl="1" indent="-285750">
              <a:buFont typeface="Arial" panose="020B0604020202020204" pitchFamily="34" charset="0"/>
              <a:buChar char="•"/>
            </a:pPr>
            <a:r>
              <a:rPr lang="en-CA" sz="2400" dirty="0"/>
              <a:t>Environments</a:t>
            </a:r>
          </a:p>
          <a:p>
            <a:pPr marL="742950" lvl="1" indent="-285750">
              <a:buFont typeface="Arial" panose="020B0604020202020204" pitchFamily="34" charset="0"/>
              <a:buChar char="•"/>
            </a:pPr>
            <a:r>
              <a:rPr lang="en-CA" sz="2400" dirty="0"/>
              <a:t>Error variances</a:t>
            </a:r>
          </a:p>
          <a:p>
            <a:pPr marL="742950" lvl="1" indent="-285750">
              <a:buFont typeface="Arial" panose="020B0604020202020204" pitchFamily="34" charset="0"/>
              <a:buChar char="•"/>
            </a:pPr>
            <a:r>
              <a:rPr lang="en-CA" sz="2400" dirty="0"/>
              <a:t>Linkage map</a:t>
            </a:r>
          </a:p>
          <a:p>
            <a:pPr marL="742950" lvl="1" indent="-285750">
              <a:buFont typeface="Arial" panose="020B0604020202020204" pitchFamily="34" charset="0"/>
              <a:buChar char="•"/>
            </a:pPr>
            <a:r>
              <a:rPr lang="en-CA" sz="2400" dirty="0"/>
              <a:t>QTL of genes</a:t>
            </a:r>
          </a:p>
          <a:p>
            <a:pPr marL="742950" lvl="1" indent="-285750">
              <a:buFont typeface="Arial" panose="020B0604020202020204" pitchFamily="34" charset="0"/>
              <a:buChar char="•"/>
            </a:pPr>
            <a:r>
              <a:rPr lang="en-CA" sz="2400" dirty="0"/>
              <a:t>Markers</a:t>
            </a:r>
          </a:p>
          <a:p>
            <a:pPr marL="742950" lvl="1" indent="-285750">
              <a:buFont typeface="Arial" panose="020B0604020202020204" pitchFamily="34" charset="0"/>
              <a:buChar char="•"/>
            </a:pPr>
            <a:r>
              <a:rPr lang="en-CA" sz="2400" dirty="0"/>
              <a:t>Populations</a:t>
            </a:r>
          </a:p>
          <a:p>
            <a:pPr marL="742950" lvl="1" indent="-285750">
              <a:buFont typeface="Arial" panose="020B0604020202020204" pitchFamily="34" charset="0"/>
              <a:buChar char="•"/>
            </a:pPr>
            <a:r>
              <a:rPr lang="en-CA" sz="2400" dirty="0"/>
              <a:t>Diagnostics </a:t>
            </a:r>
          </a:p>
        </p:txBody>
      </p:sp>
    </p:spTree>
    <p:extLst>
      <p:ext uri="{BB962C8B-B14F-4D97-AF65-F5344CB8AC3E}">
        <p14:creationId xmlns:p14="http://schemas.microsoft.com/office/powerpoint/2010/main" val="400885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31000">
              <a:schemeClr val="bg1">
                <a:alpha val="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a:off x="0" y="1474837"/>
            <a:ext cx="9881419"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AFC27813-E5AA-4D73-91A6-1B5DAD22DBF9}"/>
              </a:ext>
            </a:extLst>
          </p:cNvPr>
          <p:cNvSpPr txBox="1"/>
          <p:nvPr/>
        </p:nvSpPr>
        <p:spPr>
          <a:xfrm>
            <a:off x="471948" y="294967"/>
            <a:ext cx="8760542" cy="1107996"/>
          </a:xfrm>
          <a:prstGeom prst="rect">
            <a:avLst/>
          </a:prstGeom>
          <a:noFill/>
        </p:spPr>
        <p:txBody>
          <a:bodyPr wrap="square" rtlCol="0">
            <a:spAutoFit/>
          </a:bodyPr>
          <a:lstStyle/>
          <a:p>
            <a:r>
              <a:rPr lang="en-CA" sz="6600" b="1" dirty="0">
                <a:solidFill>
                  <a:srgbClr val="002060"/>
                </a:solidFill>
              </a:rPr>
              <a:t>Qu-Gene Engine</a:t>
            </a:r>
          </a:p>
        </p:txBody>
      </p:sp>
      <p:sp>
        <p:nvSpPr>
          <p:cNvPr id="4" name="TextBox 3">
            <a:extLst>
              <a:ext uri="{FF2B5EF4-FFF2-40B4-BE49-F238E27FC236}">
                <a16:creationId xmlns:a16="http://schemas.microsoft.com/office/drawing/2014/main" id="{D2743091-3BB8-4EF0-BF00-4B69436A9873}"/>
              </a:ext>
            </a:extLst>
          </p:cNvPr>
          <p:cNvSpPr txBox="1"/>
          <p:nvPr/>
        </p:nvSpPr>
        <p:spPr>
          <a:xfrm>
            <a:off x="1124810" y="1916653"/>
            <a:ext cx="9341553"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t>Open the file titled </a:t>
            </a:r>
            <a:r>
              <a:rPr lang="en-CA" sz="2800" b="1" dirty="0"/>
              <a:t>“example.xlsx”</a:t>
            </a:r>
            <a:endParaRPr lang="en-CA" sz="2400" b="1" dirty="0"/>
          </a:p>
        </p:txBody>
      </p:sp>
      <p:pic>
        <p:nvPicPr>
          <p:cNvPr id="5" name="Picture 4">
            <a:extLst>
              <a:ext uri="{FF2B5EF4-FFF2-40B4-BE49-F238E27FC236}">
                <a16:creationId xmlns:a16="http://schemas.microsoft.com/office/drawing/2014/main" id="{A8BF2BD9-D711-4BEC-99A9-4099F8079CDB}"/>
              </a:ext>
            </a:extLst>
          </p:cNvPr>
          <p:cNvPicPr>
            <a:picLocks noChangeAspect="1"/>
          </p:cNvPicPr>
          <p:nvPr/>
        </p:nvPicPr>
        <p:blipFill rotWithShape="1">
          <a:blip r:embed="rId2"/>
          <a:srcRect b="7722"/>
          <a:stretch/>
        </p:blipFill>
        <p:spPr>
          <a:xfrm>
            <a:off x="1651819" y="2594430"/>
            <a:ext cx="7027724" cy="3646040"/>
          </a:xfrm>
          <a:prstGeom prst="rect">
            <a:avLst/>
          </a:prstGeom>
        </p:spPr>
      </p:pic>
      <p:sp>
        <p:nvSpPr>
          <p:cNvPr id="6" name="Rectangle: Rounded Corners 5">
            <a:extLst>
              <a:ext uri="{FF2B5EF4-FFF2-40B4-BE49-F238E27FC236}">
                <a16:creationId xmlns:a16="http://schemas.microsoft.com/office/drawing/2014/main" id="{D769E700-C158-4DD7-8BB5-552B45EA1E06}"/>
              </a:ext>
            </a:extLst>
          </p:cNvPr>
          <p:cNvSpPr/>
          <p:nvPr/>
        </p:nvSpPr>
        <p:spPr>
          <a:xfrm>
            <a:off x="2015831" y="6021626"/>
            <a:ext cx="5589655" cy="252938"/>
          </a:xfrm>
          <a:prstGeom prst="roundRect">
            <a:avLst>
              <a:gd name="adj" fmla="val 5000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Connector 7">
            <a:extLst>
              <a:ext uri="{FF2B5EF4-FFF2-40B4-BE49-F238E27FC236}">
                <a16:creationId xmlns:a16="http://schemas.microsoft.com/office/drawing/2014/main" id="{FF9B798C-E9D5-4C90-AAE3-6480036C46DC}"/>
              </a:ext>
            </a:extLst>
          </p:cNvPr>
          <p:cNvCxnSpPr>
            <a:cxnSpLocks/>
            <a:stCxn id="6" idx="3"/>
          </p:cNvCxnSpPr>
          <p:nvPr/>
        </p:nvCxnSpPr>
        <p:spPr>
          <a:xfrm>
            <a:off x="7605486" y="6148095"/>
            <a:ext cx="1486127"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76B01F3-BFFD-4F81-A75C-566FEB61EA87}"/>
              </a:ext>
            </a:extLst>
          </p:cNvPr>
          <p:cNvSpPr txBox="1"/>
          <p:nvPr/>
        </p:nvSpPr>
        <p:spPr>
          <a:xfrm>
            <a:off x="9130707" y="5362534"/>
            <a:ext cx="2057810" cy="923330"/>
          </a:xfrm>
          <a:prstGeom prst="rect">
            <a:avLst/>
          </a:prstGeom>
          <a:noFill/>
        </p:spPr>
        <p:txBody>
          <a:bodyPr wrap="square" rtlCol="0">
            <a:spAutoFit/>
          </a:bodyPr>
          <a:lstStyle/>
          <a:p>
            <a:r>
              <a:rPr lang="en-CA" dirty="0">
                <a:solidFill>
                  <a:srgbClr val="FF0000"/>
                </a:solidFill>
              </a:rPr>
              <a:t>You can input information in these sheets</a:t>
            </a:r>
          </a:p>
        </p:txBody>
      </p:sp>
    </p:spTree>
    <p:extLst>
      <p:ext uri="{BB962C8B-B14F-4D97-AF65-F5344CB8AC3E}">
        <p14:creationId xmlns:p14="http://schemas.microsoft.com/office/powerpoint/2010/main" val="936860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31000">
              <a:schemeClr val="bg1">
                <a:alpha val="0"/>
              </a:schemeClr>
            </a:gs>
          </a:gsLst>
          <a:lin ang="5400000" scaled="1"/>
          <a:tileRect/>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85CF3B5-5F2C-4B1B-9D3B-3239584D98ED}"/>
              </a:ext>
            </a:extLst>
          </p:cNvPr>
          <p:cNvPicPr>
            <a:picLocks noChangeAspect="1"/>
          </p:cNvPicPr>
          <p:nvPr/>
        </p:nvPicPr>
        <p:blipFill rotWithShape="1">
          <a:blip r:embed="rId2"/>
          <a:srcRect l="44096" t="19691" r="7238" b="21086"/>
          <a:stretch/>
        </p:blipFill>
        <p:spPr>
          <a:xfrm>
            <a:off x="4606732" y="1962149"/>
            <a:ext cx="6334487" cy="4334197"/>
          </a:xfrm>
          <a:prstGeom prst="rect">
            <a:avLst/>
          </a:prstGeom>
        </p:spPr>
      </p:pic>
      <p:sp>
        <p:nvSpPr>
          <p:cNvPr id="2" name="Rectangle 1">
            <a:extLst>
              <a:ext uri="{FF2B5EF4-FFF2-40B4-BE49-F238E27FC236}">
                <a16:creationId xmlns:a16="http://schemas.microsoft.com/office/drawing/2014/main" id="{EC78F834-257C-4EB3-B7E3-A5940E4B6629}"/>
              </a:ext>
            </a:extLst>
          </p:cNvPr>
          <p:cNvSpPr/>
          <p:nvPr/>
        </p:nvSpPr>
        <p:spPr>
          <a:xfrm>
            <a:off x="0" y="1474837"/>
            <a:ext cx="9881419"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AFC27813-E5AA-4D73-91A6-1B5DAD22DBF9}"/>
              </a:ext>
            </a:extLst>
          </p:cNvPr>
          <p:cNvSpPr txBox="1"/>
          <p:nvPr/>
        </p:nvSpPr>
        <p:spPr>
          <a:xfrm>
            <a:off x="471948" y="294967"/>
            <a:ext cx="8760542" cy="1107996"/>
          </a:xfrm>
          <a:prstGeom prst="rect">
            <a:avLst/>
          </a:prstGeom>
          <a:noFill/>
        </p:spPr>
        <p:txBody>
          <a:bodyPr wrap="square" rtlCol="0">
            <a:spAutoFit/>
          </a:bodyPr>
          <a:lstStyle/>
          <a:p>
            <a:r>
              <a:rPr lang="en-CA" sz="6600" b="1" dirty="0">
                <a:solidFill>
                  <a:srgbClr val="002060"/>
                </a:solidFill>
              </a:rPr>
              <a:t>Qu-Gene Engine</a:t>
            </a:r>
          </a:p>
        </p:txBody>
      </p:sp>
      <p:sp>
        <p:nvSpPr>
          <p:cNvPr id="4" name="TextBox 3">
            <a:extLst>
              <a:ext uri="{FF2B5EF4-FFF2-40B4-BE49-F238E27FC236}">
                <a16:creationId xmlns:a16="http://schemas.microsoft.com/office/drawing/2014/main" id="{D2743091-3BB8-4EF0-BF00-4B69436A9873}"/>
              </a:ext>
            </a:extLst>
          </p:cNvPr>
          <p:cNvSpPr txBox="1"/>
          <p:nvPr/>
        </p:nvSpPr>
        <p:spPr>
          <a:xfrm>
            <a:off x="990191" y="2018253"/>
            <a:ext cx="3606847" cy="4278094"/>
          </a:xfrm>
          <a:prstGeom prst="rect">
            <a:avLst/>
          </a:prstGeom>
          <a:noFill/>
        </p:spPr>
        <p:txBody>
          <a:bodyPr wrap="square" rtlCol="0">
            <a:spAutoFit/>
          </a:bodyPr>
          <a:lstStyle/>
          <a:p>
            <a:pPr marL="285750" indent="-285750">
              <a:buFont typeface="Arial" panose="020B0604020202020204" pitchFamily="34" charset="0"/>
              <a:buChar char="•"/>
            </a:pPr>
            <a:r>
              <a:rPr lang="en-CA" sz="2800" dirty="0"/>
              <a:t>Open the script titled “</a:t>
            </a:r>
            <a:r>
              <a:rPr lang="en-CA" sz="2800" b="1" dirty="0"/>
              <a:t>generate-</a:t>
            </a:r>
            <a:r>
              <a:rPr lang="en-CA" sz="2800" b="1" dirty="0" err="1"/>
              <a:t>qug.R</a:t>
            </a:r>
            <a:r>
              <a:rPr lang="en-CA" sz="2800" dirty="0"/>
              <a:t>”</a:t>
            </a:r>
          </a:p>
          <a:p>
            <a:pPr marL="285750" indent="-285750">
              <a:buFont typeface="Arial" panose="020B0604020202020204" pitchFamily="34" charset="0"/>
              <a:buChar char="•"/>
            </a:pPr>
            <a:r>
              <a:rPr lang="en-CA" sz="2800" dirty="0"/>
              <a:t>Make sure the file “</a:t>
            </a:r>
            <a:r>
              <a:rPr lang="en-CA" sz="2800" b="1" dirty="0"/>
              <a:t>QUGENE_UI_v4.R</a:t>
            </a:r>
            <a:r>
              <a:rPr lang="en-CA" sz="2800" dirty="0"/>
              <a:t>”</a:t>
            </a:r>
            <a:r>
              <a:rPr lang="en-CA" sz="2400" dirty="0"/>
              <a:t> </a:t>
            </a:r>
            <a:r>
              <a:rPr lang="en-CA" sz="2800" dirty="0"/>
              <a:t>is in your working directory</a:t>
            </a:r>
          </a:p>
          <a:p>
            <a:pPr marL="285750" indent="-285750">
              <a:buFont typeface="Arial" panose="020B0604020202020204" pitchFamily="34" charset="0"/>
              <a:buChar char="•"/>
            </a:pPr>
            <a:r>
              <a:rPr lang="en-CA" sz="2800" dirty="0"/>
              <a:t>Make sure the package “</a:t>
            </a:r>
            <a:r>
              <a:rPr lang="en-CA" sz="2800" b="1" dirty="0" err="1"/>
              <a:t>openxlsx</a:t>
            </a:r>
            <a:r>
              <a:rPr lang="en-CA" sz="2800" dirty="0"/>
              <a:t>” is installed:</a:t>
            </a:r>
            <a:endParaRPr lang="en-CA" sz="2800" dirty="0">
              <a:sym typeface="Wingdings" panose="05000000000000000000" pitchFamily="2" charset="2"/>
            </a:endParaRPr>
          </a:p>
          <a:p>
            <a:pPr marL="285750" indent="-285750">
              <a:buFont typeface="Arial" panose="020B0604020202020204" pitchFamily="34" charset="0"/>
              <a:buChar char="•"/>
            </a:pPr>
            <a:r>
              <a:rPr lang="en-CA" sz="2000" dirty="0" err="1">
                <a:sym typeface="Wingdings" panose="05000000000000000000" pitchFamily="2" charset="2"/>
              </a:rPr>
              <a:t>install.packages</a:t>
            </a:r>
            <a:r>
              <a:rPr lang="en-CA" sz="2000" dirty="0">
                <a:sym typeface="Wingdings" panose="05000000000000000000" pitchFamily="2" charset="2"/>
              </a:rPr>
              <a:t>(“</a:t>
            </a:r>
            <a:r>
              <a:rPr lang="en-CA" sz="2000" dirty="0" err="1">
                <a:sym typeface="Wingdings" panose="05000000000000000000" pitchFamily="2" charset="2"/>
              </a:rPr>
              <a:t>openxlsx</a:t>
            </a:r>
            <a:r>
              <a:rPr lang="en-CA" sz="2000" dirty="0">
                <a:sym typeface="Wingdings" panose="05000000000000000000" pitchFamily="2" charset="2"/>
              </a:rPr>
              <a:t>”)</a:t>
            </a:r>
            <a:endParaRPr lang="en-CA" sz="2000" dirty="0"/>
          </a:p>
        </p:txBody>
      </p:sp>
      <p:sp>
        <p:nvSpPr>
          <p:cNvPr id="7" name="Rectangle 6">
            <a:extLst>
              <a:ext uri="{FF2B5EF4-FFF2-40B4-BE49-F238E27FC236}">
                <a16:creationId xmlns:a16="http://schemas.microsoft.com/office/drawing/2014/main" id="{03802094-C487-4D68-956D-95C91B6BAAFD}"/>
              </a:ext>
            </a:extLst>
          </p:cNvPr>
          <p:cNvSpPr/>
          <p:nvPr/>
        </p:nvSpPr>
        <p:spPr>
          <a:xfrm>
            <a:off x="5239663" y="2384878"/>
            <a:ext cx="4641756" cy="166159"/>
          </a:xfrm>
          <a:prstGeom prst="rect">
            <a:avLst/>
          </a:prstGeom>
          <a:solidFill>
            <a:srgbClr val="FFFF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rrow: Bent-Up 7">
            <a:extLst>
              <a:ext uri="{FF2B5EF4-FFF2-40B4-BE49-F238E27FC236}">
                <a16:creationId xmlns:a16="http://schemas.microsoft.com/office/drawing/2014/main" id="{06BE0DE2-8E9F-4B08-9841-D2572EDFC8ED}"/>
              </a:ext>
            </a:extLst>
          </p:cNvPr>
          <p:cNvSpPr>
            <a:spLocks noChangeAspect="1"/>
          </p:cNvSpPr>
          <p:nvPr/>
        </p:nvSpPr>
        <p:spPr>
          <a:xfrm flipH="1">
            <a:off x="7573305" y="2593424"/>
            <a:ext cx="193160" cy="166159"/>
          </a:xfrm>
          <a:prstGeom prst="bentUpArrow">
            <a:avLst>
              <a:gd name="adj1" fmla="val 14822"/>
              <a:gd name="adj2" fmla="val 25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3E6D3103-9174-427C-9E0B-B265BC7E542B}"/>
              </a:ext>
            </a:extLst>
          </p:cNvPr>
          <p:cNvSpPr txBox="1"/>
          <p:nvPr/>
        </p:nvSpPr>
        <p:spPr>
          <a:xfrm>
            <a:off x="7840980" y="2593424"/>
            <a:ext cx="2621280" cy="646331"/>
          </a:xfrm>
          <a:prstGeom prst="rect">
            <a:avLst/>
          </a:prstGeom>
          <a:noFill/>
        </p:spPr>
        <p:txBody>
          <a:bodyPr wrap="square" rtlCol="0">
            <a:spAutoFit/>
          </a:bodyPr>
          <a:lstStyle/>
          <a:p>
            <a:r>
              <a:rPr lang="en-CA" dirty="0">
                <a:solidFill>
                  <a:srgbClr val="FF0000"/>
                </a:solidFill>
              </a:rPr>
              <a:t>Change this to your working directory</a:t>
            </a:r>
          </a:p>
        </p:txBody>
      </p:sp>
      <p:sp>
        <p:nvSpPr>
          <p:cNvPr id="11" name="Rectangle 10">
            <a:extLst>
              <a:ext uri="{FF2B5EF4-FFF2-40B4-BE49-F238E27FC236}">
                <a16:creationId xmlns:a16="http://schemas.microsoft.com/office/drawing/2014/main" id="{B7886544-1CB2-4D04-9007-2F6FD0213C72}"/>
              </a:ext>
            </a:extLst>
          </p:cNvPr>
          <p:cNvSpPr/>
          <p:nvPr/>
        </p:nvSpPr>
        <p:spPr>
          <a:xfrm>
            <a:off x="4671553" y="3156675"/>
            <a:ext cx="3169427" cy="166159"/>
          </a:xfrm>
          <a:prstGeom prst="rect">
            <a:avLst/>
          </a:prstGeom>
          <a:solidFill>
            <a:srgbClr val="FFFF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45756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alpha val="54000"/>
              </a:srgbClr>
            </a:gs>
            <a:gs pos="31000">
              <a:schemeClr val="bg1">
                <a:alpha val="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8F834-257C-4EB3-B7E3-A5940E4B6629}"/>
              </a:ext>
            </a:extLst>
          </p:cNvPr>
          <p:cNvSpPr/>
          <p:nvPr/>
        </p:nvSpPr>
        <p:spPr>
          <a:xfrm>
            <a:off x="0" y="1474837"/>
            <a:ext cx="9881419" cy="1474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AFC27813-E5AA-4D73-91A6-1B5DAD22DBF9}"/>
              </a:ext>
            </a:extLst>
          </p:cNvPr>
          <p:cNvSpPr txBox="1"/>
          <p:nvPr/>
        </p:nvSpPr>
        <p:spPr>
          <a:xfrm>
            <a:off x="471948" y="294967"/>
            <a:ext cx="8760542" cy="1107996"/>
          </a:xfrm>
          <a:prstGeom prst="rect">
            <a:avLst/>
          </a:prstGeom>
          <a:noFill/>
        </p:spPr>
        <p:txBody>
          <a:bodyPr wrap="square" rtlCol="0">
            <a:spAutoFit/>
          </a:bodyPr>
          <a:lstStyle/>
          <a:p>
            <a:r>
              <a:rPr lang="en-CA" sz="6600" b="1" dirty="0">
                <a:solidFill>
                  <a:srgbClr val="002060"/>
                </a:solidFill>
              </a:rPr>
              <a:t>Qu-Gene Engine</a:t>
            </a:r>
          </a:p>
        </p:txBody>
      </p:sp>
      <p:sp>
        <p:nvSpPr>
          <p:cNvPr id="9" name="TextBox 8">
            <a:extLst>
              <a:ext uri="{FF2B5EF4-FFF2-40B4-BE49-F238E27FC236}">
                <a16:creationId xmlns:a16="http://schemas.microsoft.com/office/drawing/2014/main" id="{E296C73D-208A-4B48-8C41-6438DD06999B}"/>
              </a:ext>
            </a:extLst>
          </p:cNvPr>
          <p:cNvSpPr txBox="1"/>
          <p:nvPr/>
        </p:nvSpPr>
        <p:spPr>
          <a:xfrm>
            <a:off x="990191" y="2018253"/>
            <a:ext cx="9881419"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t>Copy everything from the editor to the R console and hit enter</a:t>
            </a:r>
            <a:endParaRPr lang="en-CA" sz="2000" dirty="0"/>
          </a:p>
        </p:txBody>
      </p:sp>
      <p:pic>
        <p:nvPicPr>
          <p:cNvPr id="19" name="Picture 18">
            <a:extLst>
              <a:ext uri="{FF2B5EF4-FFF2-40B4-BE49-F238E27FC236}">
                <a16:creationId xmlns:a16="http://schemas.microsoft.com/office/drawing/2014/main" id="{D557600A-7351-428E-8F7F-81906454BC42}"/>
              </a:ext>
            </a:extLst>
          </p:cNvPr>
          <p:cNvPicPr>
            <a:picLocks noChangeAspect="1"/>
          </p:cNvPicPr>
          <p:nvPr/>
        </p:nvPicPr>
        <p:blipFill rotWithShape="1">
          <a:blip r:embed="rId2"/>
          <a:srcRect l="183" t="10213" r="50207" b="28705"/>
          <a:stretch/>
        </p:blipFill>
        <p:spPr>
          <a:xfrm>
            <a:off x="1681163" y="2747963"/>
            <a:ext cx="5024437" cy="3478134"/>
          </a:xfrm>
          <a:prstGeom prst="rect">
            <a:avLst/>
          </a:prstGeom>
        </p:spPr>
      </p:pic>
      <p:pic>
        <p:nvPicPr>
          <p:cNvPr id="21" name="Picture 20">
            <a:extLst>
              <a:ext uri="{FF2B5EF4-FFF2-40B4-BE49-F238E27FC236}">
                <a16:creationId xmlns:a16="http://schemas.microsoft.com/office/drawing/2014/main" id="{033E3D53-3366-4A40-9539-0C495442D7A2}"/>
              </a:ext>
            </a:extLst>
          </p:cNvPr>
          <p:cNvPicPr>
            <a:picLocks noChangeAspect="1"/>
          </p:cNvPicPr>
          <p:nvPr/>
        </p:nvPicPr>
        <p:blipFill rotWithShape="1">
          <a:blip r:embed="rId3"/>
          <a:srcRect l="27523" t="11531" r="46851" b="31687"/>
          <a:stretch/>
        </p:blipFill>
        <p:spPr>
          <a:xfrm>
            <a:off x="7105649" y="2768141"/>
            <a:ext cx="2775770" cy="3457956"/>
          </a:xfrm>
          <a:prstGeom prst="rect">
            <a:avLst/>
          </a:prstGeom>
        </p:spPr>
      </p:pic>
    </p:spTree>
    <p:extLst>
      <p:ext uri="{BB962C8B-B14F-4D97-AF65-F5344CB8AC3E}">
        <p14:creationId xmlns:p14="http://schemas.microsoft.com/office/powerpoint/2010/main" val="2098652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1008</TotalTime>
  <Words>1440</Words>
  <Application>Microsoft Office PowerPoint</Application>
  <PresentationFormat>Widescreen</PresentationFormat>
  <Paragraphs>196</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VHV LODS</dc:creator>
  <cp:lastModifiedBy>VHV LODS</cp:lastModifiedBy>
  <cp:revision>20</cp:revision>
  <dcterms:created xsi:type="dcterms:W3CDTF">2021-09-15T23:36:18Z</dcterms:created>
  <dcterms:modified xsi:type="dcterms:W3CDTF">2021-10-19T05:46:18Z</dcterms:modified>
</cp:coreProperties>
</file>